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370" r:id="rId3"/>
    <p:sldId id="371" r:id="rId4"/>
    <p:sldId id="398" r:id="rId5"/>
    <p:sldId id="372" r:id="rId6"/>
    <p:sldId id="373" r:id="rId7"/>
    <p:sldId id="376" r:id="rId8"/>
    <p:sldId id="374" r:id="rId9"/>
    <p:sldId id="377" r:id="rId10"/>
    <p:sldId id="380" r:id="rId11"/>
    <p:sldId id="379" r:id="rId12"/>
    <p:sldId id="402" r:id="rId13"/>
    <p:sldId id="399" r:id="rId14"/>
    <p:sldId id="400" r:id="rId15"/>
    <p:sldId id="403" r:id="rId16"/>
    <p:sldId id="404" r:id="rId17"/>
    <p:sldId id="401" r:id="rId18"/>
    <p:sldId id="381" r:id="rId19"/>
    <p:sldId id="365" r:id="rId20"/>
    <p:sldId id="366" r:id="rId21"/>
    <p:sldId id="259" r:id="rId22"/>
    <p:sldId id="261" r:id="rId23"/>
    <p:sldId id="369" r:id="rId24"/>
    <p:sldId id="367" r:id="rId25"/>
    <p:sldId id="368" r:id="rId26"/>
    <p:sldId id="262" r:id="rId27"/>
    <p:sldId id="264" r:id="rId28"/>
    <p:sldId id="394" r:id="rId29"/>
    <p:sldId id="382" r:id="rId30"/>
    <p:sldId id="309" r:id="rId31"/>
    <p:sldId id="383" r:id="rId32"/>
    <p:sldId id="384" r:id="rId33"/>
    <p:sldId id="385" r:id="rId34"/>
    <p:sldId id="386" r:id="rId35"/>
    <p:sldId id="387" r:id="rId36"/>
    <p:sldId id="388" r:id="rId37"/>
    <p:sldId id="389" r:id="rId38"/>
    <p:sldId id="390" r:id="rId39"/>
    <p:sldId id="391" r:id="rId40"/>
    <p:sldId id="392" r:id="rId41"/>
    <p:sldId id="393" r:id="rId42"/>
    <p:sldId id="395" r:id="rId43"/>
    <p:sldId id="397" r:id="rId44"/>
    <p:sldId id="304" r:id="rId45"/>
    <p:sldId id="303" r:id="rId46"/>
    <p:sldId id="339" r:id="rId47"/>
    <p:sldId id="337" r:id="rId48"/>
    <p:sldId id="396" r:id="rId49"/>
    <p:sldId id="405" r:id="rId5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668"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569B141D-AD48-4E1C-ACD8-29F6A41E2174}" type="datetimeFigureOut">
              <a:rPr lang="en-US" smtClean="0"/>
              <a:pPr/>
              <a:t>6/10/2019</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7ABE764D-DEB7-4F84-9AE9-78084DC0315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7EFA91-6D3F-473B-8381-9A5D403932EC}" type="slidenum">
              <a:rPr lang="en-US" smtClean="0"/>
              <a:pPr/>
              <a:t>7</a:t>
            </a:fld>
            <a:endParaRPr lang="en-US"/>
          </a:p>
        </p:txBody>
      </p:sp>
    </p:spTree>
    <p:extLst>
      <p:ext uri="{BB962C8B-B14F-4D97-AF65-F5344CB8AC3E}">
        <p14:creationId xmlns:p14="http://schemas.microsoft.com/office/powerpoint/2010/main" val="978945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BE764D-DEB7-4F84-9AE9-78084DC03150}" type="slidenum">
              <a:rPr lang="en-US" smtClean="0"/>
              <a:pPr/>
              <a:t>22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9AE2589-DAE6-4535-83EA-350042F041DD}" type="slidenum">
              <a:rPr lang="en-US" smtClean="0">
                <a:ea typeface="ＭＳ Ｐゴシック" charset="-128"/>
              </a:rPr>
              <a:pPr/>
              <a:t>27</a:t>
            </a:fld>
            <a:endParaRPr lang="en-US">
              <a:ea typeface="ＭＳ Ｐゴシック" charset="-128"/>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Arial" charset="0"/>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7094C2-DF62-4700-86E3-B290870337C5}" type="datetimeFigureOut">
              <a:rPr lang="en-US" smtClean="0"/>
              <a:pPr/>
              <a:t>6/10/2019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1D32A-5321-42FF-9DD5-CCA0CC46DF3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7094C2-DF62-4700-86E3-B290870337C5}" type="datetimeFigureOut">
              <a:rPr lang="en-US" smtClean="0"/>
              <a:pPr/>
              <a:t>6/10/2019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1D32A-5321-42FF-9DD5-CCA0CC46DF3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7094C2-DF62-4700-86E3-B290870337C5}" type="datetimeFigureOut">
              <a:rPr lang="en-US" smtClean="0"/>
              <a:pPr/>
              <a:t>6/10/2019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1D32A-5321-42FF-9DD5-CCA0CC46DF3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100" y="533400"/>
            <a:ext cx="7543800" cy="5105400"/>
          </a:xfrm>
          <a:ln w="12700">
            <a:solidFill>
              <a:schemeClr val="tx1"/>
            </a:solidFill>
          </a:ln>
        </p:spPr>
        <p:txBody>
          <a:bodyPr/>
          <a:lstStyle>
            <a:lvl1pPr algn="ctr">
              <a:defRPr>
                <a:ln>
                  <a:solidFill>
                    <a:schemeClr val="tx1"/>
                  </a:solidFill>
                </a:ln>
                <a:solidFill>
                  <a:schemeClr val="tx1"/>
                </a:solidFill>
              </a:defRPr>
            </a:lvl1pPr>
            <a:lvl2pPr algn="ctr">
              <a:defRPr>
                <a:ln>
                  <a:solidFill>
                    <a:schemeClr val="tx1"/>
                  </a:solidFill>
                </a:ln>
                <a:solidFill>
                  <a:schemeClr val="tx1"/>
                </a:solidFill>
              </a:defRPr>
            </a:lvl2pPr>
            <a:lvl3pPr algn="ctr">
              <a:defRPr>
                <a:ln>
                  <a:solidFill>
                    <a:schemeClr val="tx1"/>
                  </a:solidFill>
                </a:ln>
                <a:solidFill>
                  <a:schemeClr val="tx1"/>
                </a:solidFill>
              </a:defRPr>
            </a:lvl3pPr>
            <a:lvl4pPr algn="ctr">
              <a:defRPr>
                <a:ln>
                  <a:solidFill>
                    <a:schemeClr val="tx1"/>
                  </a:solidFill>
                </a:ln>
                <a:solidFill>
                  <a:schemeClr val="tx1"/>
                </a:solidFill>
              </a:defRPr>
            </a:lvl4pPr>
            <a:lvl5pPr algn="ctr">
              <a:defRPr>
                <a:ln>
                  <a:solidFill>
                    <a:schemeClr val="tx1"/>
                  </a:solidFill>
                </a:ln>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100" y="533400"/>
            <a:ext cx="7543800" cy="5105400"/>
          </a:xfrm>
          <a:ln w="12700">
            <a:solidFill>
              <a:schemeClr val="tx1"/>
            </a:solidFill>
          </a:ln>
        </p:spPr>
        <p:txBody>
          <a:bodyPr/>
          <a:lstStyle>
            <a:lvl1pPr algn="ctr">
              <a:defRPr>
                <a:ln>
                  <a:solidFill>
                    <a:schemeClr val="tx1"/>
                  </a:solidFill>
                </a:ln>
                <a:solidFill>
                  <a:schemeClr val="tx1"/>
                </a:solidFill>
              </a:defRPr>
            </a:lvl1pPr>
            <a:lvl2pPr algn="ctr">
              <a:defRPr>
                <a:ln>
                  <a:solidFill>
                    <a:schemeClr val="tx1"/>
                  </a:solidFill>
                </a:ln>
                <a:solidFill>
                  <a:schemeClr val="tx1"/>
                </a:solidFill>
              </a:defRPr>
            </a:lvl2pPr>
            <a:lvl3pPr algn="ctr">
              <a:defRPr>
                <a:ln>
                  <a:solidFill>
                    <a:schemeClr val="tx1"/>
                  </a:solidFill>
                </a:ln>
                <a:solidFill>
                  <a:schemeClr val="tx1"/>
                </a:solidFill>
              </a:defRPr>
            </a:lvl3pPr>
            <a:lvl4pPr algn="ctr">
              <a:defRPr>
                <a:ln>
                  <a:solidFill>
                    <a:schemeClr val="tx1"/>
                  </a:solidFill>
                </a:ln>
                <a:solidFill>
                  <a:schemeClr val="tx1"/>
                </a:solidFill>
              </a:defRPr>
            </a:lvl4pPr>
            <a:lvl5pPr algn="ctr">
              <a:defRPr>
                <a:ln>
                  <a:solidFill>
                    <a:schemeClr val="tx1"/>
                  </a:solidFill>
                </a:ln>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100" y="533400"/>
            <a:ext cx="7543800" cy="5105400"/>
          </a:xfrm>
          <a:ln w="12700">
            <a:solidFill>
              <a:schemeClr val="tx1"/>
            </a:solidFill>
          </a:ln>
        </p:spPr>
        <p:txBody>
          <a:bodyPr/>
          <a:lstStyle>
            <a:lvl1pPr algn="ctr">
              <a:defRPr>
                <a:ln>
                  <a:solidFill>
                    <a:schemeClr val="tx1"/>
                  </a:solidFill>
                </a:ln>
                <a:solidFill>
                  <a:schemeClr val="tx1"/>
                </a:solidFill>
              </a:defRPr>
            </a:lvl1pPr>
            <a:lvl2pPr algn="ctr">
              <a:defRPr>
                <a:ln>
                  <a:solidFill>
                    <a:schemeClr val="tx1"/>
                  </a:solidFill>
                </a:ln>
                <a:solidFill>
                  <a:schemeClr val="tx1"/>
                </a:solidFill>
              </a:defRPr>
            </a:lvl2pPr>
            <a:lvl3pPr algn="ctr">
              <a:defRPr>
                <a:ln>
                  <a:solidFill>
                    <a:schemeClr val="tx1"/>
                  </a:solidFill>
                </a:ln>
                <a:solidFill>
                  <a:schemeClr val="tx1"/>
                </a:solidFill>
              </a:defRPr>
            </a:lvl3pPr>
            <a:lvl4pPr algn="ctr">
              <a:defRPr>
                <a:ln>
                  <a:solidFill>
                    <a:schemeClr val="tx1"/>
                  </a:solidFill>
                </a:ln>
                <a:solidFill>
                  <a:schemeClr val="tx1"/>
                </a:solidFill>
              </a:defRPr>
            </a:lvl4pPr>
            <a:lvl5pPr algn="ctr">
              <a:defRPr>
                <a:ln>
                  <a:solidFill>
                    <a:schemeClr val="tx1"/>
                  </a:solidFill>
                </a:ln>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100" y="533400"/>
            <a:ext cx="7543800" cy="5105400"/>
          </a:xfrm>
          <a:ln w="12700">
            <a:solidFill>
              <a:schemeClr val="tx1"/>
            </a:solidFill>
          </a:ln>
        </p:spPr>
        <p:txBody>
          <a:bodyPr/>
          <a:lstStyle>
            <a:lvl1pPr algn="ctr">
              <a:defRPr>
                <a:ln>
                  <a:solidFill>
                    <a:schemeClr val="tx1"/>
                  </a:solidFill>
                </a:ln>
                <a:solidFill>
                  <a:schemeClr val="tx1"/>
                </a:solidFill>
              </a:defRPr>
            </a:lvl1pPr>
            <a:lvl2pPr algn="ctr">
              <a:defRPr>
                <a:ln>
                  <a:solidFill>
                    <a:schemeClr val="tx1"/>
                  </a:solidFill>
                </a:ln>
                <a:solidFill>
                  <a:schemeClr val="tx1"/>
                </a:solidFill>
              </a:defRPr>
            </a:lvl2pPr>
            <a:lvl3pPr algn="ctr">
              <a:defRPr>
                <a:ln>
                  <a:solidFill>
                    <a:schemeClr val="tx1"/>
                  </a:solidFill>
                </a:ln>
                <a:solidFill>
                  <a:schemeClr val="tx1"/>
                </a:solidFill>
              </a:defRPr>
            </a:lvl3pPr>
            <a:lvl4pPr algn="ctr">
              <a:defRPr>
                <a:ln>
                  <a:solidFill>
                    <a:schemeClr val="tx1"/>
                  </a:solidFill>
                </a:ln>
                <a:solidFill>
                  <a:schemeClr val="tx1"/>
                </a:solidFill>
              </a:defRPr>
            </a:lvl4pPr>
            <a:lvl5pPr algn="ctr">
              <a:defRPr>
                <a:ln>
                  <a:solidFill>
                    <a:schemeClr val="tx1"/>
                  </a:solidFill>
                </a:ln>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100" y="533400"/>
            <a:ext cx="7543800" cy="5105400"/>
          </a:xfrm>
          <a:ln w="12700">
            <a:solidFill>
              <a:schemeClr val="tx1"/>
            </a:solidFill>
          </a:ln>
        </p:spPr>
        <p:txBody>
          <a:bodyPr/>
          <a:lstStyle>
            <a:lvl1pPr algn="ctr">
              <a:defRPr>
                <a:ln>
                  <a:solidFill>
                    <a:schemeClr val="tx1"/>
                  </a:solidFill>
                </a:ln>
                <a:solidFill>
                  <a:schemeClr val="tx1"/>
                </a:solidFill>
              </a:defRPr>
            </a:lvl1pPr>
            <a:lvl2pPr algn="ctr">
              <a:defRPr>
                <a:ln>
                  <a:solidFill>
                    <a:schemeClr val="tx1"/>
                  </a:solidFill>
                </a:ln>
                <a:solidFill>
                  <a:schemeClr val="tx1"/>
                </a:solidFill>
              </a:defRPr>
            </a:lvl2pPr>
            <a:lvl3pPr algn="ctr">
              <a:defRPr>
                <a:ln>
                  <a:solidFill>
                    <a:schemeClr val="tx1"/>
                  </a:solidFill>
                </a:ln>
                <a:solidFill>
                  <a:schemeClr val="tx1"/>
                </a:solidFill>
              </a:defRPr>
            </a:lvl3pPr>
            <a:lvl4pPr algn="ctr">
              <a:defRPr>
                <a:ln>
                  <a:solidFill>
                    <a:schemeClr val="tx1"/>
                  </a:solidFill>
                </a:ln>
                <a:solidFill>
                  <a:schemeClr val="tx1"/>
                </a:solidFill>
              </a:defRPr>
            </a:lvl4pPr>
            <a:lvl5pPr algn="ctr">
              <a:defRPr>
                <a:ln>
                  <a:solidFill>
                    <a:schemeClr val="tx1"/>
                  </a:solidFill>
                </a:ln>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100" y="533400"/>
            <a:ext cx="7543800" cy="5105400"/>
          </a:xfrm>
          <a:ln w="12700">
            <a:solidFill>
              <a:schemeClr val="tx1"/>
            </a:solidFill>
          </a:ln>
        </p:spPr>
        <p:txBody>
          <a:bodyPr/>
          <a:lstStyle>
            <a:lvl1pPr algn="ctr">
              <a:defRPr>
                <a:ln>
                  <a:solidFill>
                    <a:schemeClr val="tx1"/>
                  </a:solidFill>
                </a:ln>
                <a:solidFill>
                  <a:schemeClr val="tx1"/>
                </a:solidFill>
              </a:defRPr>
            </a:lvl1pPr>
            <a:lvl2pPr algn="ctr">
              <a:defRPr>
                <a:ln>
                  <a:solidFill>
                    <a:schemeClr val="tx1"/>
                  </a:solidFill>
                </a:ln>
                <a:solidFill>
                  <a:schemeClr val="tx1"/>
                </a:solidFill>
              </a:defRPr>
            </a:lvl2pPr>
            <a:lvl3pPr algn="ctr">
              <a:defRPr>
                <a:ln>
                  <a:solidFill>
                    <a:schemeClr val="tx1"/>
                  </a:solidFill>
                </a:ln>
                <a:solidFill>
                  <a:schemeClr val="tx1"/>
                </a:solidFill>
              </a:defRPr>
            </a:lvl3pPr>
            <a:lvl4pPr algn="ctr">
              <a:defRPr>
                <a:ln>
                  <a:solidFill>
                    <a:schemeClr val="tx1"/>
                  </a:solidFill>
                </a:ln>
                <a:solidFill>
                  <a:schemeClr val="tx1"/>
                </a:solidFill>
              </a:defRPr>
            </a:lvl4pPr>
            <a:lvl5pPr algn="ctr">
              <a:defRPr>
                <a:ln>
                  <a:solidFill>
                    <a:schemeClr val="tx1"/>
                  </a:solidFill>
                </a:ln>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100" y="533400"/>
            <a:ext cx="7543800" cy="5105400"/>
          </a:xfrm>
          <a:ln w="12700">
            <a:solidFill>
              <a:schemeClr val="tx1"/>
            </a:solidFill>
          </a:ln>
        </p:spPr>
        <p:txBody>
          <a:bodyPr/>
          <a:lstStyle>
            <a:lvl1pPr algn="ctr">
              <a:defRPr>
                <a:ln>
                  <a:solidFill>
                    <a:schemeClr val="tx1"/>
                  </a:solidFill>
                </a:ln>
                <a:solidFill>
                  <a:schemeClr val="tx1"/>
                </a:solidFill>
              </a:defRPr>
            </a:lvl1pPr>
            <a:lvl2pPr algn="ctr">
              <a:defRPr>
                <a:ln>
                  <a:solidFill>
                    <a:schemeClr val="tx1"/>
                  </a:solidFill>
                </a:ln>
                <a:solidFill>
                  <a:schemeClr val="tx1"/>
                </a:solidFill>
              </a:defRPr>
            </a:lvl2pPr>
            <a:lvl3pPr algn="ctr">
              <a:defRPr>
                <a:ln>
                  <a:solidFill>
                    <a:schemeClr val="tx1"/>
                  </a:solidFill>
                </a:ln>
                <a:solidFill>
                  <a:schemeClr val="tx1"/>
                </a:solidFill>
              </a:defRPr>
            </a:lvl3pPr>
            <a:lvl4pPr algn="ctr">
              <a:defRPr>
                <a:ln>
                  <a:solidFill>
                    <a:schemeClr val="tx1"/>
                  </a:solidFill>
                </a:ln>
                <a:solidFill>
                  <a:schemeClr val="tx1"/>
                </a:solidFill>
              </a:defRPr>
            </a:lvl4pPr>
            <a:lvl5pPr algn="ctr">
              <a:defRPr>
                <a:ln>
                  <a:solidFill>
                    <a:schemeClr val="tx1"/>
                  </a:solidFill>
                </a:ln>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100" y="533400"/>
            <a:ext cx="7543800" cy="5105400"/>
          </a:xfrm>
          <a:ln w="12700">
            <a:solidFill>
              <a:schemeClr val="tx1"/>
            </a:solidFill>
          </a:ln>
        </p:spPr>
        <p:txBody>
          <a:bodyPr/>
          <a:lstStyle>
            <a:lvl1pPr algn="ctr">
              <a:defRPr>
                <a:ln>
                  <a:solidFill>
                    <a:schemeClr val="tx1"/>
                  </a:solidFill>
                </a:ln>
                <a:solidFill>
                  <a:schemeClr val="tx1"/>
                </a:solidFill>
              </a:defRPr>
            </a:lvl1pPr>
            <a:lvl2pPr algn="ctr">
              <a:defRPr>
                <a:ln>
                  <a:solidFill>
                    <a:schemeClr val="tx1"/>
                  </a:solidFill>
                </a:ln>
                <a:solidFill>
                  <a:schemeClr val="tx1"/>
                </a:solidFill>
              </a:defRPr>
            </a:lvl2pPr>
            <a:lvl3pPr algn="ctr">
              <a:defRPr>
                <a:ln>
                  <a:solidFill>
                    <a:schemeClr val="tx1"/>
                  </a:solidFill>
                </a:ln>
                <a:solidFill>
                  <a:schemeClr val="tx1"/>
                </a:solidFill>
              </a:defRPr>
            </a:lvl3pPr>
            <a:lvl4pPr algn="ctr">
              <a:defRPr>
                <a:ln>
                  <a:solidFill>
                    <a:schemeClr val="tx1"/>
                  </a:solidFill>
                </a:ln>
                <a:solidFill>
                  <a:schemeClr val="tx1"/>
                </a:solidFill>
              </a:defRPr>
            </a:lvl4pPr>
            <a:lvl5pPr algn="ctr">
              <a:defRPr>
                <a:ln>
                  <a:solidFill>
                    <a:schemeClr val="tx1"/>
                  </a:solidFill>
                </a:ln>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pic>
        <p:nvPicPr>
          <p:cNvPr id="7" name="Picture 2" descr="F:\LPC\logo\Final LPC logo-march 8, 2013-high rez.jpg"/>
          <p:cNvPicPr>
            <a:picLocks noChangeAspect="1" noChangeArrowheads="1"/>
          </p:cNvPicPr>
          <p:nvPr userDrawn="1"/>
        </p:nvPicPr>
        <p:blipFill>
          <a:blip r:embed="rId2" cstate="print"/>
          <a:srcRect/>
          <a:stretch>
            <a:fillRect/>
          </a:stretch>
        </p:blipFill>
        <p:spPr bwMode="auto">
          <a:xfrm>
            <a:off x="7967444" y="6264726"/>
            <a:ext cx="762000" cy="475129"/>
          </a:xfrm>
          <a:prstGeom prst="rect">
            <a:avLst/>
          </a:prstGeom>
          <a:noFill/>
        </p:spPr>
      </p:pic>
      <p:pic>
        <p:nvPicPr>
          <p:cNvPr id="4098" name="Picture 2" descr="Image result for town of argyle logo">
            <a:extLst>
              <a:ext uri="{FF2B5EF4-FFF2-40B4-BE49-F238E27FC236}">
                <a16:creationId xmlns:a16="http://schemas.microsoft.com/office/drawing/2014/main" id="{03624121-A734-4626-BCBC-9C2D624E70B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0364" y="5948516"/>
            <a:ext cx="834922" cy="8349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100" y="533400"/>
            <a:ext cx="7543800" cy="5105400"/>
          </a:xfrm>
          <a:ln w="12700">
            <a:solidFill>
              <a:schemeClr val="tx1"/>
            </a:solidFill>
          </a:ln>
        </p:spPr>
        <p:txBody>
          <a:bodyPr/>
          <a:lstStyle>
            <a:lvl1pPr algn="ctr">
              <a:defRPr>
                <a:ln>
                  <a:solidFill>
                    <a:schemeClr val="tx1"/>
                  </a:solidFill>
                </a:ln>
                <a:solidFill>
                  <a:schemeClr val="tx1"/>
                </a:solidFill>
              </a:defRPr>
            </a:lvl1pPr>
            <a:lvl2pPr algn="ctr">
              <a:defRPr>
                <a:ln>
                  <a:solidFill>
                    <a:schemeClr val="tx1"/>
                  </a:solidFill>
                </a:ln>
                <a:solidFill>
                  <a:schemeClr val="tx1"/>
                </a:solidFill>
              </a:defRPr>
            </a:lvl2pPr>
            <a:lvl3pPr algn="ctr">
              <a:defRPr>
                <a:ln>
                  <a:solidFill>
                    <a:schemeClr val="tx1"/>
                  </a:solidFill>
                </a:ln>
                <a:solidFill>
                  <a:schemeClr val="tx1"/>
                </a:solidFill>
              </a:defRPr>
            </a:lvl3pPr>
            <a:lvl4pPr algn="ctr">
              <a:defRPr>
                <a:ln>
                  <a:solidFill>
                    <a:schemeClr val="tx1"/>
                  </a:solidFill>
                </a:ln>
                <a:solidFill>
                  <a:schemeClr val="tx1"/>
                </a:solidFill>
              </a:defRPr>
            </a:lvl4pPr>
            <a:lvl5pPr algn="ctr">
              <a:defRPr>
                <a:ln>
                  <a:solidFill>
                    <a:schemeClr val="tx1"/>
                  </a:solidFill>
                </a:ln>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100" y="533400"/>
            <a:ext cx="7543800" cy="5105400"/>
          </a:xfrm>
          <a:ln w="12700">
            <a:solidFill>
              <a:schemeClr val="tx1"/>
            </a:solidFill>
          </a:ln>
        </p:spPr>
        <p:txBody>
          <a:bodyPr/>
          <a:lstStyle>
            <a:lvl1pPr algn="ctr">
              <a:defRPr>
                <a:ln>
                  <a:solidFill>
                    <a:schemeClr val="tx1"/>
                  </a:solidFill>
                </a:ln>
                <a:solidFill>
                  <a:schemeClr val="tx1"/>
                </a:solidFill>
              </a:defRPr>
            </a:lvl1pPr>
            <a:lvl2pPr algn="ctr">
              <a:defRPr>
                <a:ln>
                  <a:solidFill>
                    <a:schemeClr val="tx1"/>
                  </a:solidFill>
                </a:ln>
                <a:solidFill>
                  <a:schemeClr val="tx1"/>
                </a:solidFill>
              </a:defRPr>
            </a:lvl2pPr>
            <a:lvl3pPr algn="ctr">
              <a:defRPr>
                <a:ln>
                  <a:solidFill>
                    <a:schemeClr val="tx1"/>
                  </a:solidFill>
                </a:ln>
                <a:solidFill>
                  <a:schemeClr val="tx1"/>
                </a:solidFill>
              </a:defRPr>
            </a:lvl3pPr>
            <a:lvl4pPr algn="ctr">
              <a:defRPr>
                <a:ln>
                  <a:solidFill>
                    <a:schemeClr val="tx1"/>
                  </a:solidFill>
                </a:ln>
                <a:solidFill>
                  <a:schemeClr val="tx1"/>
                </a:solidFill>
              </a:defRPr>
            </a:lvl4pPr>
            <a:lvl5pPr algn="ctr">
              <a:defRPr>
                <a:ln>
                  <a:solidFill>
                    <a:schemeClr val="tx1"/>
                  </a:solidFill>
                </a:ln>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100" y="533400"/>
            <a:ext cx="7543800" cy="5105400"/>
          </a:xfrm>
          <a:ln w="12700">
            <a:solidFill>
              <a:schemeClr val="tx1"/>
            </a:solidFill>
          </a:ln>
        </p:spPr>
        <p:txBody>
          <a:bodyPr/>
          <a:lstStyle>
            <a:lvl1pPr algn="ctr">
              <a:defRPr>
                <a:ln>
                  <a:solidFill>
                    <a:schemeClr val="tx1"/>
                  </a:solidFill>
                </a:ln>
                <a:solidFill>
                  <a:schemeClr val="tx1"/>
                </a:solidFill>
              </a:defRPr>
            </a:lvl1pPr>
            <a:lvl2pPr algn="ctr">
              <a:defRPr>
                <a:ln>
                  <a:solidFill>
                    <a:schemeClr val="tx1"/>
                  </a:solidFill>
                </a:ln>
                <a:solidFill>
                  <a:schemeClr val="tx1"/>
                </a:solidFill>
              </a:defRPr>
            </a:lvl2pPr>
            <a:lvl3pPr algn="ctr">
              <a:defRPr>
                <a:ln>
                  <a:solidFill>
                    <a:schemeClr val="tx1"/>
                  </a:solidFill>
                </a:ln>
                <a:solidFill>
                  <a:schemeClr val="tx1"/>
                </a:solidFill>
              </a:defRPr>
            </a:lvl3pPr>
            <a:lvl4pPr algn="ctr">
              <a:defRPr>
                <a:ln>
                  <a:solidFill>
                    <a:schemeClr val="tx1"/>
                  </a:solidFill>
                </a:ln>
                <a:solidFill>
                  <a:schemeClr val="tx1"/>
                </a:solidFill>
              </a:defRPr>
            </a:lvl4pPr>
            <a:lvl5pPr algn="ctr">
              <a:defRPr>
                <a:ln>
                  <a:solidFill>
                    <a:schemeClr val="tx1"/>
                  </a:solidFill>
                </a:ln>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100" y="533400"/>
            <a:ext cx="7543800" cy="5105400"/>
          </a:xfrm>
          <a:ln w="12700">
            <a:solidFill>
              <a:schemeClr val="tx1"/>
            </a:solidFill>
          </a:ln>
        </p:spPr>
        <p:txBody>
          <a:bodyPr/>
          <a:lstStyle>
            <a:lvl1pPr algn="ctr">
              <a:defRPr>
                <a:ln>
                  <a:solidFill>
                    <a:schemeClr val="tx1"/>
                  </a:solidFill>
                </a:ln>
                <a:solidFill>
                  <a:schemeClr val="tx1"/>
                </a:solidFill>
              </a:defRPr>
            </a:lvl1pPr>
            <a:lvl2pPr algn="ctr">
              <a:defRPr>
                <a:ln>
                  <a:solidFill>
                    <a:schemeClr val="tx1"/>
                  </a:solidFill>
                </a:ln>
                <a:solidFill>
                  <a:schemeClr val="tx1"/>
                </a:solidFill>
              </a:defRPr>
            </a:lvl2pPr>
            <a:lvl3pPr algn="ctr">
              <a:defRPr>
                <a:ln>
                  <a:solidFill>
                    <a:schemeClr val="tx1"/>
                  </a:solidFill>
                </a:ln>
                <a:solidFill>
                  <a:schemeClr val="tx1"/>
                </a:solidFill>
              </a:defRPr>
            </a:lvl3pPr>
            <a:lvl4pPr algn="ctr">
              <a:defRPr>
                <a:ln>
                  <a:solidFill>
                    <a:schemeClr val="tx1"/>
                  </a:solidFill>
                </a:ln>
                <a:solidFill>
                  <a:schemeClr val="tx1"/>
                </a:solidFill>
              </a:defRPr>
            </a:lvl4pPr>
            <a:lvl5pPr algn="ctr">
              <a:defRPr>
                <a:ln>
                  <a:solidFill>
                    <a:schemeClr val="tx1"/>
                  </a:solidFill>
                </a:ln>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100" y="533400"/>
            <a:ext cx="7543800" cy="5105400"/>
          </a:xfrm>
          <a:ln w="12700">
            <a:solidFill>
              <a:schemeClr val="tx1"/>
            </a:solidFill>
          </a:ln>
        </p:spPr>
        <p:txBody>
          <a:bodyPr/>
          <a:lstStyle>
            <a:lvl1pPr algn="ctr">
              <a:defRPr>
                <a:ln>
                  <a:solidFill>
                    <a:schemeClr val="tx1"/>
                  </a:solidFill>
                </a:ln>
                <a:solidFill>
                  <a:schemeClr val="tx1"/>
                </a:solidFill>
              </a:defRPr>
            </a:lvl1pPr>
            <a:lvl2pPr algn="ctr">
              <a:defRPr>
                <a:ln>
                  <a:solidFill>
                    <a:schemeClr val="tx1"/>
                  </a:solidFill>
                </a:ln>
                <a:solidFill>
                  <a:schemeClr val="tx1"/>
                </a:solidFill>
              </a:defRPr>
            </a:lvl2pPr>
            <a:lvl3pPr algn="ctr">
              <a:defRPr>
                <a:ln>
                  <a:solidFill>
                    <a:schemeClr val="tx1"/>
                  </a:solidFill>
                </a:ln>
                <a:solidFill>
                  <a:schemeClr val="tx1"/>
                </a:solidFill>
              </a:defRPr>
            </a:lvl3pPr>
            <a:lvl4pPr algn="ctr">
              <a:defRPr>
                <a:ln>
                  <a:solidFill>
                    <a:schemeClr val="tx1"/>
                  </a:solidFill>
                </a:ln>
                <a:solidFill>
                  <a:schemeClr val="tx1"/>
                </a:solidFill>
              </a:defRPr>
            </a:lvl4pPr>
            <a:lvl5pPr algn="ctr">
              <a:defRPr>
                <a:ln>
                  <a:solidFill>
                    <a:schemeClr val="tx1"/>
                  </a:solidFill>
                </a:ln>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100" y="533400"/>
            <a:ext cx="7543800" cy="5105400"/>
          </a:xfrm>
          <a:ln w="12700">
            <a:solidFill>
              <a:schemeClr val="tx1"/>
            </a:solidFill>
          </a:ln>
        </p:spPr>
        <p:txBody>
          <a:bodyPr/>
          <a:lstStyle>
            <a:lvl1pPr algn="ctr">
              <a:defRPr>
                <a:ln>
                  <a:solidFill>
                    <a:schemeClr val="tx1"/>
                  </a:solidFill>
                </a:ln>
                <a:solidFill>
                  <a:schemeClr val="tx1"/>
                </a:solidFill>
              </a:defRPr>
            </a:lvl1pPr>
            <a:lvl2pPr algn="ctr">
              <a:defRPr>
                <a:ln>
                  <a:solidFill>
                    <a:schemeClr val="tx1"/>
                  </a:solidFill>
                </a:ln>
                <a:solidFill>
                  <a:schemeClr val="tx1"/>
                </a:solidFill>
              </a:defRPr>
            </a:lvl2pPr>
            <a:lvl3pPr algn="ctr">
              <a:defRPr>
                <a:ln>
                  <a:solidFill>
                    <a:schemeClr val="tx1"/>
                  </a:solidFill>
                </a:ln>
                <a:solidFill>
                  <a:schemeClr val="tx1"/>
                </a:solidFill>
              </a:defRPr>
            </a:lvl3pPr>
            <a:lvl4pPr algn="ctr">
              <a:defRPr>
                <a:ln>
                  <a:solidFill>
                    <a:schemeClr val="tx1"/>
                  </a:solidFill>
                </a:ln>
                <a:solidFill>
                  <a:schemeClr val="tx1"/>
                </a:solidFill>
              </a:defRPr>
            </a:lvl4pPr>
            <a:lvl5pPr algn="ctr">
              <a:defRPr>
                <a:ln>
                  <a:solidFill>
                    <a:schemeClr val="tx1"/>
                  </a:solidFill>
                </a:ln>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100" y="533400"/>
            <a:ext cx="7543800" cy="5105400"/>
          </a:xfrm>
          <a:ln w="12700">
            <a:solidFill>
              <a:schemeClr val="tx1"/>
            </a:solidFill>
          </a:ln>
        </p:spPr>
        <p:txBody>
          <a:bodyPr/>
          <a:lstStyle>
            <a:lvl1pPr algn="ctr">
              <a:defRPr>
                <a:ln>
                  <a:solidFill>
                    <a:schemeClr val="tx1"/>
                  </a:solidFill>
                </a:ln>
                <a:solidFill>
                  <a:schemeClr val="tx1"/>
                </a:solidFill>
              </a:defRPr>
            </a:lvl1pPr>
            <a:lvl2pPr algn="ctr">
              <a:defRPr>
                <a:ln>
                  <a:solidFill>
                    <a:schemeClr val="tx1"/>
                  </a:solidFill>
                </a:ln>
                <a:solidFill>
                  <a:schemeClr val="tx1"/>
                </a:solidFill>
              </a:defRPr>
            </a:lvl2pPr>
            <a:lvl3pPr algn="ctr">
              <a:defRPr>
                <a:ln>
                  <a:solidFill>
                    <a:schemeClr val="tx1"/>
                  </a:solidFill>
                </a:ln>
                <a:solidFill>
                  <a:schemeClr val="tx1"/>
                </a:solidFill>
              </a:defRPr>
            </a:lvl3pPr>
            <a:lvl4pPr algn="ctr">
              <a:defRPr>
                <a:ln>
                  <a:solidFill>
                    <a:schemeClr val="tx1"/>
                  </a:solidFill>
                </a:ln>
                <a:solidFill>
                  <a:schemeClr val="tx1"/>
                </a:solidFill>
              </a:defRPr>
            </a:lvl4pPr>
            <a:lvl5pPr algn="ctr">
              <a:defRPr>
                <a:ln>
                  <a:solidFill>
                    <a:schemeClr val="tx1"/>
                  </a:solidFill>
                </a:ln>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100" y="533400"/>
            <a:ext cx="7543800" cy="5105400"/>
          </a:xfrm>
          <a:ln w="12700">
            <a:solidFill>
              <a:schemeClr val="tx1"/>
            </a:solidFill>
          </a:ln>
        </p:spPr>
        <p:txBody>
          <a:bodyPr/>
          <a:lstStyle>
            <a:lvl1pPr algn="ctr">
              <a:defRPr>
                <a:ln>
                  <a:solidFill>
                    <a:schemeClr val="tx1"/>
                  </a:solidFill>
                </a:ln>
                <a:solidFill>
                  <a:schemeClr val="tx1"/>
                </a:solidFill>
              </a:defRPr>
            </a:lvl1pPr>
            <a:lvl2pPr algn="ctr">
              <a:defRPr>
                <a:ln>
                  <a:solidFill>
                    <a:schemeClr val="tx1"/>
                  </a:solidFill>
                </a:ln>
                <a:solidFill>
                  <a:schemeClr val="tx1"/>
                </a:solidFill>
              </a:defRPr>
            </a:lvl2pPr>
            <a:lvl3pPr algn="ctr">
              <a:defRPr>
                <a:ln>
                  <a:solidFill>
                    <a:schemeClr val="tx1"/>
                  </a:solidFill>
                </a:ln>
                <a:solidFill>
                  <a:schemeClr val="tx1"/>
                </a:solidFill>
              </a:defRPr>
            </a:lvl3pPr>
            <a:lvl4pPr algn="ctr">
              <a:defRPr>
                <a:ln>
                  <a:solidFill>
                    <a:schemeClr val="tx1"/>
                  </a:solidFill>
                </a:ln>
                <a:solidFill>
                  <a:schemeClr val="tx1"/>
                </a:solidFill>
              </a:defRPr>
            </a:lvl4pPr>
            <a:lvl5pPr algn="ctr">
              <a:defRPr>
                <a:ln>
                  <a:solidFill>
                    <a:schemeClr val="tx1"/>
                  </a:solidFill>
                </a:ln>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100" y="533400"/>
            <a:ext cx="7543800" cy="5105400"/>
          </a:xfrm>
          <a:ln w="12700">
            <a:solidFill>
              <a:schemeClr val="tx1"/>
            </a:solidFill>
          </a:ln>
        </p:spPr>
        <p:txBody>
          <a:bodyPr/>
          <a:lstStyle>
            <a:lvl1pPr algn="ctr">
              <a:defRPr>
                <a:ln>
                  <a:solidFill>
                    <a:schemeClr val="tx1"/>
                  </a:solidFill>
                </a:ln>
                <a:solidFill>
                  <a:schemeClr val="tx1"/>
                </a:solidFill>
              </a:defRPr>
            </a:lvl1pPr>
            <a:lvl2pPr algn="ctr">
              <a:defRPr>
                <a:ln>
                  <a:solidFill>
                    <a:schemeClr val="tx1"/>
                  </a:solidFill>
                </a:ln>
                <a:solidFill>
                  <a:schemeClr val="tx1"/>
                </a:solidFill>
              </a:defRPr>
            </a:lvl2pPr>
            <a:lvl3pPr algn="ctr">
              <a:defRPr>
                <a:ln>
                  <a:solidFill>
                    <a:schemeClr val="tx1"/>
                  </a:solidFill>
                </a:ln>
                <a:solidFill>
                  <a:schemeClr val="tx1"/>
                </a:solidFill>
              </a:defRPr>
            </a:lvl3pPr>
            <a:lvl4pPr algn="ctr">
              <a:defRPr>
                <a:ln>
                  <a:solidFill>
                    <a:schemeClr val="tx1"/>
                  </a:solidFill>
                </a:ln>
                <a:solidFill>
                  <a:schemeClr val="tx1"/>
                </a:solidFill>
              </a:defRPr>
            </a:lvl4pPr>
            <a:lvl5pPr algn="ctr">
              <a:defRPr>
                <a:ln>
                  <a:solidFill>
                    <a:schemeClr val="tx1"/>
                  </a:solidFill>
                </a:ln>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100" y="533400"/>
            <a:ext cx="7543800" cy="5105400"/>
          </a:xfrm>
          <a:ln w="12700">
            <a:solidFill>
              <a:schemeClr val="tx1"/>
            </a:solidFill>
          </a:ln>
        </p:spPr>
        <p:txBody>
          <a:bodyPr/>
          <a:lstStyle>
            <a:lvl1pPr algn="ctr">
              <a:defRPr>
                <a:ln>
                  <a:solidFill>
                    <a:schemeClr val="tx1"/>
                  </a:solidFill>
                </a:ln>
                <a:solidFill>
                  <a:schemeClr val="tx1"/>
                </a:solidFill>
              </a:defRPr>
            </a:lvl1pPr>
            <a:lvl2pPr algn="ctr">
              <a:defRPr>
                <a:ln>
                  <a:solidFill>
                    <a:schemeClr val="tx1"/>
                  </a:solidFill>
                </a:ln>
                <a:solidFill>
                  <a:schemeClr val="tx1"/>
                </a:solidFill>
              </a:defRPr>
            </a:lvl2pPr>
            <a:lvl3pPr algn="ctr">
              <a:defRPr>
                <a:ln>
                  <a:solidFill>
                    <a:schemeClr val="tx1"/>
                  </a:solidFill>
                </a:ln>
                <a:solidFill>
                  <a:schemeClr val="tx1"/>
                </a:solidFill>
              </a:defRPr>
            </a:lvl3pPr>
            <a:lvl4pPr algn="ctr">
              <a:defRPr>
                <a:ln>
                  <a:solidFill>
                    <a:schemeClr val="tx1"/>
                  </a:solidFill>
                </a:ln>
                <a:solidFill>
                  <a:schemeClr val="tx1"/>
                </a:solidFill>
              </a:defRPr>
            </a:lvl4pPr>
            <a:lvl5pPr algn="ctr">
              <a:defRPr>
                <a:ln>
                  <a:solidFill>
                    <a:schemeClr val="tx1"/>
                  </a:solidFill>
                </a:ln>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7094C2-DF62-4700-86E3-B290870337C5}" type="datetimeFigureOut">
              <a:rPr lang="en-US" smtClean="0"/>
              <a:pPr/>
              <a:t>6/10/2019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1D32A-5321-42FF-9DD5-CCA0CC46DF31}"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100" y="533400"/>
            <a:ext cx="7543800" cy="5105400"/>
          </a:xfrm>
          <a:ln w="12700">
            <a:solidFill>
              <a:schemeClr val="tx1"/>
            </a:solidFill>
          </a:ln>
        </p:spPr>
        <p:txBody>
          <a:bodyPr/>
          <a:lstStyle>
            <a:lvl1pPr algn="ctr">
              <a:defRPr>
                <a:ln>
                  <a:solidFill>
                    <a:schemeClr val="tx1"/>
                  </a:solidFill>
                </a:ln>
                <a:solidFill>
                  <a:schemeClr val="tx1"/>
                </a:solidFill>
              </a:defRPr>
            </a:lvl1pPr>
            <a:lvl2pPr algn="ctr">
              <a:defRPr>
                <a:ln>
                  <a:solidFill>
                    <a:schemeClr val="tx1"/>
                  </a:solidFill>
                </a:ln>
                <a:solidFill>
                  <a:schemeClr val="tx1"/>
                </a:solidFill>
              </a:defRPr>
            </a:lvl2pPr>
            <a:lvl3pPr algn="ctr">
              <a:defRPr>
                <a:ln>
                  <a:solidFill>
                    <a:schemeClr val="tx1"/>
                  </a:solidFill>
                </a:ln>
                <a:solidFill>
                  <a:schemeClr val="tx1"/>
                </a:solidFill>
              </a:defRPr>
            </a:lvl3pPr>
            <a:lvl4pPr algn="ctr">
              <a:defRPr>
                <a:ln>
                  <a:solidFill>
                    <a:schemeClr val="tx1"/>
                  </a:solidFill>
                </a:ln>
                <a:solidFill>
                  <a:schemeClr val="tx1"/>
                </a:solidFill>
              </a:defRPr>
            </a:lvl4pPr>
            <a:lvl5pPr algn="ctr">
              <a:defRPr>
                <a:ln>
                  <a:solidFill>
                    <a:schemeClr val="tx1"/>
                  </a:solidFill>
                </a:ln>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7094C2-DF62-4700-86E3-B290870337C5}" type="datetimeFigureOut">
              <a:rPr lang="en-US" smtClean="0"/>
              <a:pPr/>
              <a:t>6/10/2019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1D32A-5321-42FF-9DD5-CCA0CC46DF3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7094C2-DF62-4700-86E3-B290870337C5}" type="datetimeFigureOut">
              <a:rPr lang="en-US" smtClean="0"/>
              <a:pPr/>
              <a:t>6/10/2019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31D32A-5321-42FF-9DD5-CCA0CC46DF3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7094C2-DF62-4700-86E3-B290870337C5}" type="datetimeFigureOut">
              <a:rPr lang="en-US" smtClean="0"/>
              <a:pPr/>
              <a:t>6/10/2019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31D32A-5321-42FF-9DD5-CCA0CC46DF3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7094C2-DF62-4700-86E3-B290870337C5}" type="datetimeFigureOut">
              <a:rPr lang="en-US" smtClean="0"/>
              <a:pPr/>
              <a:t>6/10/2019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31D32A-5321-42FF-9DD5-CCA0CC46DF3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7094C2-DF62-4700-86E3-B290870337C5}" type="datetimeFigureOut">
              <a:rPr lang="en-US" smtClean="0"/>
              <a:pPr/>
              <a:t>6/10/2019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1D32A-5321-42FF-9DD5-CCA0CC46DF3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7094C2-DF62-4700-86E3-B290870337C5}" type="datetimeFigureOut">
              <a:rPr lang="en-US" smtClean="0"/>
              <a:pPr/>
              <a:t>6/10/2019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1D32A-5321-42FF-9DD5-CCA0CC46DF3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094C2-DF62-4700-86E3-B290870337C5}" type="datetimeFigureOut">
              <a:rPr lang="en-US" smtClean="0"/>
              <a:pPr/>
              <a:t>6/10/2019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31D32A-5321-42FF-9DD5-CCA0CC46DF3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772400" cy="1470025"/>
          </a:xfrm>
        </p:spPr>
        <p:txBody>
          <a:bodyPr>
            <a:normAutofit/>
          </a:bodyPr>
          <a:lstStyle/>
          <a:p>
            <a:r>
              <a:rPr lang="en-US" sz="3600" dirty="0"/>
              <a:t>Town of Argyle</a:t>
            </a:r>
            <a:br>
              <a:rPr lang="en-US" sz="3600" dirty="0"/>
            </a:br>
            <a:r>
              <a:rPr lang="en-US" sz="3600" dirty="0"/>
              <a:t>Form-Based Codes Overview</a:t>
            </a:r>
          </a:p>
        </p:txBody>
      </p:sp>
      <p:sp>
        <p:nvSpPr>
          <p:cNvPr id="3" name="Subtitle 2"/>
          <p:cNvSpPr>
            <a:spLocks noGrp="1"/>
          </p:cNvSpPr>
          <p:nvPr>
            <p:ph type="subTitle" idx="1"/>
          </p:nvPr>
        </p:nvSpPr>
        <p:spPr>
          <a:xfrm>
            <a:off x="1371600" y="3355975"/>
            <a:ext cx="6400800" cy="1676400"/>
          </a:xfrm>
        </p:spPr>
        <p:txBody>
          <a:bodyPr/>
          <a:lstStyle/>
          <a:p>
            <a:r>
              <a:rPr lang="en-US" dirty="0">
                <a:solidFill>
                  <a:schemeClr val="tx1">
                    <a:lumMod val="50000"/>
                    <a:lumOff val="50000"/>
                  </a:schemeClr>
                </a:solidFill>
              </a:rPr>
              <a:t>Issues and Opportunities</a:t>
            </a:r>
          </a:p>
          <a:p>
            <a:r>
              <a:rPr lang="en-US" sz="2400" dirty="0">
                <a:solidFill>
                  <a:schemeClr val="tx1">
                    <a:lumMod val="50000"/>
                    <a:lumOff val="50000"/>
                  </a:schemeClr>
                </a:solidFill>
              </a:rPr>
              <a:t>June 2019</a:t>
            </a:r>
          </a:p>
        </p:txBody>
      </p:sp>
      <p:pic>
        <p:nvPicPr>
          <p:cNvPr id="4" name="Picture 2" descr="F:\LPC\logo\Final LPC logo-march 8, 2013-high rez.jpg"/>
          <p:cNvPicPr>
            <a:picLocks noChangeAspect="1" noChangeArrowheads="1"/>
          </p:cNvPicPr>
          <p:nvPr/>
        </p:nvPicPr>
        <p:blipFill>
          <a:blip r:embed="rId2" cstate="print"/>
          <a:srcRect/>
          <a:stretch>
            <a:fillRect/>
          </a:stretch>
        </p:blipFill>
        <p:spPr bwMode="auto">
          <a:xfrm>
            <a:off x="4648200" y="5036166"/>
            <a:ext cx="990600" cy="617668"/>
          </a:xfrm>
          <a:prstGeom prst="rect">
            <a:avLst/>
          </a:prstGeom>
          <a:noFill/>
        </p:spPr>
      </p:pic>
      <p:sp>
        <p:nvSpPr>
          <p:cNvPr id="1026" name="AutoShape 2" descr="Image result for City of south padre island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Image result for City of south padre island logo"/>
          <p:cNvSpPr>
            <a:spLocks noChangeAspect="1" noChangeArrowheads="1"/>
          </p:cNvSpPr>
          <p:nvPr/>
        </p:nvSpPr>
        <p:spPr bwMode="auto">
          <a:xfrm>
            <a:off x="155575" y="-2498725"/>
            <a:ext cx="6877050" cy="52101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2" name="AutoShape 8" descr="Image result for City of south padre island logo"/>
          <p:cNvSpPr>
            <a:spLocks noChangeAspect="1" noChangeArrowheads="1"/>
          </p:cNvSpPr>
          <p:nvPr/>
        </p:nvSpPr>
        <p:spPr bwMode="auto">
          <a:xfrm>
            <a:off x="155575" y="-2498725"/>
            <a:ext cx="6877050" cy="52101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D978A784-E6F3-4E87-BC13-3D9F70E84EE7}"/>
              </a:ext>
            </a:extLst>
          </p:cNvPr>
          <p:cNvPicPr>
            <a:picLocks noChangeAspect="1"/>
          </p:cNvPicPr>
          <p:nvPr/>
        </p:nvPicPr>
        <p:blipFill>
          <a:blip r:embed="rId3"/>
          <a:stretch>
            <a:fillRect/>
          </a:stretch>
        </p:blipFill>
        <p:spPr>
          <a:xfrm>
            <a:off x="3341282" y="4731026"/>
            <a:ext cx="1154519" cy="115451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DA5408-A4D8-4A7C-82F8-D745F25FE8A9}"/>
              </a:ext>
            </a:extLst>
          </p:cNvPr>
          <p:cNvPicPr>
            <a:picLocks noChangeAspect="1"/>
          </p:cNvPicPr>
          <p:nvPr/>
        </p:nvPicPr>
        <p:blipFill>
          <a:blip r:embed="rId2"/>
          <a:stretch>
            <a:fillRect/>
          </a:stretch>
        </p:blipFill>
        <p:spPr>
          <a:xfrm>
            <a:off x="318981" y="460829"/>
            <a:ext cx="4097142" cy="5280762"/>
          </a:xfrm>
          <a:prstGeom prst="rect">
            <a:avLst/>
          </a:prstGeom>
          <a:ln>
            <a:solidFill>
              <a:schemeClr val="tx1">
                <a:lumMod val="50000"/>
                <a:lumOff val="50000"/>
              </a:schemeClr>
            </a:solidFill>
          </a:ln>
        </p:spPr>
      </p:pic>
      <p:sp>
        <p:nvSpPr>
          <p:cNvPr id="5" name="TextBox 4">
            <a:extLst>
              <a:ext uri="{FF2B5EF4-FFF2-40B4-BE49-F238E27FC236}">
                <a16:creationId xmlns:a16="http://schemas.microsoft.com/office/drawing/2014/main" id="{99D4CCCF-D1B6-4C3B-A2C9-6437DB989905}"/>
              </a:ext>
            </a:extLst>
          </p:cNvPr>
          <p:cNvSpPr txBox="1"/>
          <p:nvPr/>
        </p:nvSpPr>
        <p:spPr>
          <a:xfrm>
            <a:off x="4681932" y="478612"/>
            <a:ext cx="3987209" cy="5262979"/>
          </a:xfrm>
          <a:prstGeom prst="rect">
            <a:avLst/>
          </a:prstGeom>
          <a:noFill/>
        </p:spPr>
        <p:txBody>
          <a:bodyPr wrap="square" rtlCol="0">
            <a:spAutoFit/>
          </a:bodyPr>
          <a:lstStyle/>
          <a:p>
            <a:pPr algn="ctr"/>
            <a:r>
              <a:rPr lang="en-US" sz="2800" dirty="0"/>
              <a:t>“The traditional attractions of the suburbs—larger homes, good schools, and lots of green space—have not changed. What is different is that amenities now in demand include access to mass transit and </a:t>
            </a:r>
            <a:r>
              <a:rPr lang="en-US" sz="2800" b="1" dirty="0"/>
              <a:t>walkable neighborhoods in proximity to shopping and entertainment</a:t>
            </a:r>
            <a:r>
              <a:rPr lang="en-US" sz="2800" dirty="0"/>
              <a:t>.” </a:t>
            </a:r>
          </a:p>
        </p:txBody>
      </p:sp>
    </p:spTree>
    <p:extLst>
      <p:ext uri="{BB962C8B-B14F-4D97-AF65-F5344CB8AC3E}">
        <p14:creationId xmlns:p14="http://schemas.microsoft.com/office/powerpoint/2010/main" val="2286245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B6FA78-FB0A-4BCB-8866-58A72700D40F}"/>
              </a:ext>
            </a:extLst>
          </p:cNvPr>
          <p:cNvPicPr>
            <a:picLocks noChangeAspect="1"/>
          </p:cNvPicPr>
          <p:nvPr/>
        </p:nvPicPr>
        <p:blipFill>
          <a:blip r:embed="rId2"/>
          <a:stretch>
            <a:fillRect/>
          </a:stretch>
        </p:blipFill>
        <p:spPr>
          <a:xfrm>
            <a:off x="161681" y="871869"/>
            <a:ext cx="6812705" cy="4827181"/>
          </a:xfrm>
          <a:prstGeom prst="rect">
            <a:avLst/>
          </a:prstGeom>
        </p:spPr>
      </p:pic>
      <p:pic>
        <p:nvPicPr>
          <p:cNvPr id="5" name="Picture 4">
            <a:extLst>
              <a:ext uri="{FF2B5EF4-FFF2-40B4-BE49-F238E27FC236}">
                <a16:creationId xmlns:a16="http://schemas.microsoft.com/office/drawing/2014/main" id="{9BD15B06-F649-40B9-8F4C-01CBAD4CFC5A}"/>
              </a:ext>
            </a:extLst>
          </p:cNvPr>
          <p:cNvPicPr>
            <a:picLocks noChangeAspect="1"/>
          </p:cNvPicPr>
          <p:nvPr/>
        </p:nvPicPr>
        <p:blipFill>
          <a:blip r:embed="rId3"/>
          <a:stretch>
            <a:fillRect/>
          </a:stretch>
        </p:blipFill>
        <p:spPr>
          <a:xfrm>
            <a:off x="6473590" y="274638"/>
            <a:ext cx="2508728" cy="3232298"/>
          </a:xfrm>
          <a:prstGeom prst="rect">
            <a:avLst/>
          </a:prstGeom>
        </p:spPr>
      </p:pic>
      <p:cxnSp>
        <p:nvCxnSpPr>
          <p:cNvPr id="6" name="Straight Connector 5">
            <a:extLst>
              <a:ext uri="{FF2B5EF4-FFF2-40B4-BE49-F238E27FC236}">
                <a16:creationId xmlns:a16="http://schemas.microsoft.com/office/drawing/2014/main" id="{E2E11856-B406-4876-84E5-7EDC988A7664}"/>
              </a:ext>
            </a:extLst>
          </p:cNvPr>
          <p:cNvCxnSpPr/>
          <p:nvPr/>
        </p:nvCxnSpPr>
        <p:spPr>
          <a:xfrm>
            <a:off x="3338623" y="2147777"/>
            <a:ext cx="30409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9276053-AE27-4185-8A7D-D9403671FE5B}"/>
              </a:ext>
            </a:extLst>
          </p:cNvPr>
          <p:cNvCxnSpPr>
            <a:cxnSpLocks/>
          </p:cNvCxnSpPr>
          <p:nvPr/>
        </p:nvCxnSpPr>
        <p:spPr>
          <a:xfrm>
            <a:off x="297711" y="2470298"/>
            <a:ext cx="57947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243FBAE-4E6D-41CD-97F5-CFEDC1176BF3}"/>
              </a:ext>
            </a:extLst>
          </p:cNvPr>
          <p:cNvCxnSpPr>
            <a:cxnSpLocks/>
          </p:cNvCxnSpPr>
          <p:nvPr/>
        </p:nvCxnSpPr>
        <p:spPr>
          <a:xfrm flipV="1">
            <a:off x="3891515" y="2753833"/>
            <a:ext cx="2296633"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3A1A1F2-5BDC-4368-AF31-318ED7ED9E9A}"/>
              </a:ext>
            </a:extLst>
          </p:cNvPr>
          <p:cNvCxnSpPr>
            <a:cxnSpLocks/>
          </p:cNvCxnSpPr>
          <p:nvPr/>
        </p:nvCxnSpPr>
        <p:spPr>
          <a:xfrm flipV="1">
            <a:off x="297711" y="3067530"/>
            <a:ext cx="2530549"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9BA3EC0-1427-4B38-AC0A-D96D78FF2781}"/>
              </a:ext>
            </a:extLst>
          </p:cNvPr>
          <p:cNvCxnSpPr>
            <a:cxnSpLocks/>
          </p:cNvCxnSpPr>
          <p:nvPr/>
        </p:nvCxnSpPr>
        <p:spPr>
          <a:xfrm flipV="1">
            <a:off x="2169614" y="3664762"/>
            <a:ext cx="4303976"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97EAFF9-A155-49A7-A90D-07D643984A5F}"/>
              </a:ext>
            </a:extLst>
          </p:cNvPr>
          <p:cNvCxnSpPr>
            <a:cxnSpLocks/>
          </p:cNvCxnSpPr>
          <p:nvPr/>
        </p:nvCxnSpPr>
        <p:spPr>
          <a:xfrm>
            <a:off x="297711" y="3957122"/>
            <a:ext cx="35938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6634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35721-EE96-4A60-AA63-1B61042DB0D0}"/>
              </a:ext>
            </a:extLst>
          </p:cNvPr>
          <p:cNvPicPr>
            <a:picLocks noChangeAspect="1"/>
          </p:cNvPicPr>
          <p:nvPr/>
        </p:nvPicPr>
        <p:blipFill rotWithShape="1">
          <a:blip r:embed="rId2"/>
          <a:srcRect l="2441" t="4212" r="29520" b="14942"/>
          <a:stretch/>
        </p:blipFill>
        <p:spPr>
          <a:xfrm>
            <a:off x="230480" y="242738"/>
            <a:ext cx="8339361" cy="5573873"/>
          </a:xfrm>
          <a:prstGeom prst="rect">
            <a:avLst/>
          </a:prstGeom>
        </p:spPr>
      </p:pic>
    </p:spTree>
    <p:extLst>
      <p:ext uri="{BB962C8B-B14F-4D97-AF65-F5344CB8AC3E}">
        <p14:creationId xmlns:p14="http://schemas.microsoft.com/office/powerpoint/2010/main" val="2567689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C3CD-52B1-436F-9077-EE661D439DF4}"/>
              </a:ext>
            </a:extLst>
          </p:cNvPr>
          <p:cNvSpPr>
            <a:spLocks noGrp="1"/>
          </p:cNvSpPr>
          <p:nvPr>
            <p:ph type="title"/>
          </p:nvPr>
        </p:nvSpPr>
        <p:spPr/>
        <p:txBody>
          <a:bodyPr>
            <a:normAutofit/>
          </a:bodyPr>
          <a:lstStyle/>
          <a:p>
            <a:r>
              <a:rPr lang="en-US" sz="4000" dirty="0"/>
              <a:t>Essential Ingredients of Mixed Use</a:t>
            </a:r>
          </a:p>
        </p:txBody>
      </p:sp>
      <p:pic>
        <p:nvPicPr>
          <p:cNvPr id="4" name="Picture 3">
            <a:extLst>
              <a:ext uri="{FF2B5EF4-FFF2-40B4-BE49-F238E27FC236}">
                <a16:creationId xmlns:a16="http://schemas.microsoft.com/office/drawing/2014/main" id="{CDFC9F8F-A80D-4920-8C0E-CA799A586FA7}"/>
              </a:ext>
            </a:extLst>
          </p:cNvPr>
          <p:cNvPicPr>
            <a:picLocks noChangeAspect="1"/>
          </p:cNvPicPr>
          <p:nvPr/>
        </p:nvPicPr>
        <p:blipFill>
          <a:blip r:embed="rId2"/>
          <a:stretch>
            <a:fillRect/>
          </a:stretch>
        </p:blipFill>
        <p:spPr>
          <a:xfrm>
            <a:off x="404033" y="1417639"/>
            <a:ext cx="6470193" cy="4302678"/>
          </a:xfrm>
          <a:prstGeom prst="rect">
            <a:avLst/>
          </a:prstGeom>
        </p:spPr>
      </p:pic>
      <p:cxnSp>
        <p:nvCxnSpPr>
          <p:cNvPr id="8" name="Straight Arrow Connector 7">
            <a:extLst>
              <a:ext uri="{FF2B5EF4-FFF2-40B4-BE49-F238E27FC236}">
                <a16:creationId xmlns:a16="http://schemas.microsoft.com/office/drawing/2014/main" id="{0B4E7D9B-1574-49C7-ACA7-BF8721D86260}"/>
              </a:ext>
            </a:extLst>
          </p:cNvPr>
          <p:cNvCxnSpPr>
            <a:cxnSpLocks/>
          </p:cNvCxnSpPr>
          <p:nvPr/>
        </p:nvCxnSpPr>
        <p:spPr>
          <a:xfrm flipH="1">
            <a:off x="4954768" y="3962608"/>
            <a:ext cx="2067631" cy="33294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4856DC8-193C-4E1A-B3D8-571EBF46336E}"/>
              </a:ext>
            </a:extLst>
          </p:cNvPr>
          <p:cNvCxnSpPr>
            <a:cxnSpLocks/>
            <a:stCxn id="16" idx="1"/>
          </p:cNvCxnSpPr>
          <p:nvPr/>
        </p:nvCxnSpPr>
        <p:spPr>
          <a:xfrm flipH="1">
            <a:off x="4805916" y="2190299"/>
            <a:ext cx="2142738" cy="123537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76A0012-3E51-4EA7-871C-BDB66BDA9488}"/>
              </a:ext>
            </a:extLst>
          </p:cNvPr>
          <p:cNvCxnSpPr>
            <a:cxnSpLocks/>
          </p:cNvCxnSpPr>
          <p:nvPr/>
        </p:nvCxnSpPr>
        <p:spPr>
          <a:xfrm flipH="1">
            <a:off x="4954768" y="4468251"/>
            <a:ext cx="2067631" cy="9311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6AA9BD1-05FF-4206-8287-223129B2EF8A}"/>
              </a:ext>
            </a:extLst>
          </p:cNvPr>
          <p:cNvCxnSpPr>
            <a:cxnSpLocks/>
            <a:stCxn id="19" idx="1"/>
          </p:cNvCxnSpPr>
          <p:nvPr/>
        </p:nvCxnSpPr>
        <p:spPr>
          <a:xfrm flipH="1">
            <a:off x="5746893" y="2873795"/>
            <a:ext cx="1275506" cy="76564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1BAB350-2A5D-4E8C-BEDF-47F60BC4522F}"/>
              </a:ext>
            </a:extLst>
          </p:cNvPr>
          <p:cNvCxnSpPr>
            <a:cxnSpLocks/>
          </p:cNvCxnSpPr>
          <p:nvPr/>
        </p:nvCxnSpPr>
        <p:spPr>
          <a:xfrm flipH="1">
            <a:off x="4242386" y="3538512"/>
            <a:ext cx="2780013" cy="53907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FF3FAA6-436E-487D-8040-6E6370DEB560}"/>
              </a:ext>
            </a:extLst>
          </p:cNvPr>
          <p:cNvSpPr txBox="1"/>
          <p:nvPr/>
        </p:nvSpPr>
        <p:spPr>
          <a:xfrm>
            <a:off x="6948654" y="1867133"/>
            <a:ext cx="2057615" cy="646331"/>
          </a:xfrm>
          <a:prstGeom prst="rect">
            <a:avLst/>
          </a:prstGeom>
          <a:noFill/>
        </p:spPr>
        <p:txBody>
          <a:bodyPr wrap="none" rtlCol="0">
            <a:spAutoFit/>
          </a:bodyPr>
          <a:lstStyle/>
          <a:p>
            <a:r>
              <a:rPr lang="en-US" dirty="0"/>
              <a:t>Active upper floors:</a:t>
            </a:r>
          </a:p>
          <a:p>
            <a:r>
              <a:rPr lang="en-US" dirty="0"/>
              <a:t> office or residential</a:t>
            </a:r>
          </a:p>
        </p:txBody>
      </p:sp>
      <p:sp>
        <p:nvSpPr>
          <p:cNvPr id="19" name="TextBox 18">
            <a:extLst>
              <a:ext uri="{FF2B5EF4-FFF2-40B4-BE49-F238E27FC236}">
                <a16:creationId xmlns:a16="http://schemas.microsoft.com/office/drawing/2014/main" id="{C7B9C5C6-DCA8-4BD6-9576-3504B075271D}"/>
              </a:ext>
            </a:extLst>
          </p:cNvPr>
          <p:cNvSpPr txBox="1"/>
          <p:nvPr/>
        </p:nvSpPr>
        <p:spPr>
          <a:xfrm>
            <a:off x="7022399" y="2550629"/>
            <a:ext cx="1696298" cy="646331"/>
          </a:xfrm>
          <a:prstGeom prst="rect">
            <a:avLst/>
          </a:prstGeom>
          <a:noFill/>
        </p:spPr>
        <p:txBody>
          <a:bodyPr wrap="none" rtlCol="0">
            <a:spAutoFit/>
          </a:bodyPr>
          <a:lstStyle/>
          <a:p>
            <a:r>
              <a:rPr lang="en-US" dirty="0"/>
              <a:t>Shade along the</a:t>
            </a:r>
          </a:p>
          <a:p>
            <a:r>
              <a:rPr lang="en-US" dirty="0"/>
              <a:t>sidewalk</a:t>
            </a:r>
          </a:p>
        </p:txBody>
      </p:sp>
      <p:sp>
        <p:nvSpPr>
          <p:cNvPr id="23" name="TextBox 22">
            <a:extLst>
              <a:ext uri="{FF2B5EF4-FFF2-40B4-BE49-F238E27FC236}">
                <a16:creationId xmlns:a16="http://schemas.microsoft.com/office/drawing/2014/main" id="{2A9EFCA3-DD9B-4EFB-87E8-B2A651C618B3}"/>
              </a:ext>
            </a:extLst>
          </p:cNvPr>
          <p:cNvSpPr txBox="1"/>
          <p:nvPr/>
        </p:nvSpPr>
        <p:spPr>
          <a:xfrm>
            <a:off x="6996413" y="3143575"/>
            <a:ext cx="1743554" cy="646331"/>
          </a:xfrm>
          <a:prstGeom prst="rect">
            <a:avLst/>
          </a:prstGeom>
          <a:noFill/>
        </p:spPr>
        <p:txBody>
          <a:bodyPr wrap="none" rtlCol="0">
            <a:spAutoFit/>
          </a:bodyPr>
          <a:lstStyle/>
          <a:p>
            <a:r>
              <a:rPr lang="en-US" dirty="0"/>
              <a:t>Storefronts with</a:t>
            </a:r>
          </a:p>
          <a:p>
            <a:r>
              <a:rPr lang="en-US" dirty="0"/>
              <a:t>display windows</a:t>
            </a:r>
          </a:p>
        </p:txBody>
      </p:sp>
      <p:sp>
        <p:nvSpPr>
          <p:cNvPr id="24" name="TextBox 23">
            <a:extLst>
              <a:ext uri="{FF2B5EF4-FFF2-40B4-BE49-F238E27FC236}">
                <a16:creationId xmlns:a16="http://schemas.microsoft.com/office/drawing/2014/main" id="{E3587CA8-A39B-4AC5-BF4B-3748ED81E51A}"/>
              </a:ext>
            </a:extLst>
          </p:cNvPr>
          <p:cNvSpPr txBox="1"/>
          <p:nvPr/>
        </p:nvSpPr>
        <p:spPr>
          <a:xfrm>
            <a:off x="6984780" y="3682350"/>
            <a:ext cx="2141420" cy="646331"/>
          </a:xfrm>
          <a:prstGeom prst="rect">
            <a:avLst/>
          </a:prstGeom>
          <a:noFill/>
        </p:spPr>
        <p:txBody>
          <a:bodyPr wrap="none" rtlCol="0">
            <a:spAutoFit/>
          </a:bodyPr>
          <a:lstStyle/>
          <a:p>
            <a:r>
              <a:rPr lang="en-US" dirty="0"/>
              <a:t>Contiguous buildings</a:t>
            </a:r>
          </a:p>
          <a:p>
            <a:r>
              <a:rPr lang="en-US" dirty="0"/>
              <a:t>along the street</a:t>
            </a:r>
          </a:p>
        </p:txBody>
      </p:sp>
      <p:sp>
        <p:nvSpPr>
          <p:cNvPr id="27" name="TextBox 26">
            <a:extLst>
              <a:ext uri="{FF2B5EF4-FFF2-40B4-BE49-F238E27FC236}">
                <a16:creationId xmlns:a16="http://schemas.microsoft.com/office/drawing/2014/main" id="{AD06C460-5AFB-48F9-A1B9-706CFA24A243}"/>
              </a:ext>
            </a:extLst>
          </p:cNvPr>
          <p:cNvSpPr txBox="1"/>
          <p:nvPr/>
        </p:nvSpPr>
        <p:spPr>
          <a:xfrm>
            <a:off x="7022399" y="4295549"/>
            <a:ext cx="1969770" cy="646331"/>
          </a:xfrm>
          <a:prstGeom prst="rect">
            <a:avLst/>
          </a:prstGeom>
          <a:noFill/>
        </p:spPr>
        <p:txBody>
          <a:bodyPr wrap="none" rtlCol="0">
            <a:spAutoFit/>
          </a:bodyPr>
          <a:lstStyle/>
          <a:p>
            <a:r>
              <a:rPr lang="en-US" dirty="0"/>
              <a:t>Streets tamed with</a:t>
            </a:r>
          </a:p>
          <a:p>
            <a:r>
              <a:rPr lang="en-US" dirty="0"/>
              <a:t>on-street parking</a:t>
            </a:r>
          </a:p>
        </p:txBody>
      </p:sp>
    </p:spTree>
    <p:extLst>
      <p:ext uri="{BB962C8B-B14F-4D97-AF65-F5344CB8AC3E}">
        <p14:creationId xmlns:p14="http://schemas.microsoft.com/office/powerpoint/2010/main" val="788542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E4957DB-810C-4CFB-8039-6342B0B265D4}"/>
              </a:ext>
            </a:extLst>
          </p:cNvPr>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a:t>Essential Ingredients of Mixed Use</a:t>
            </a:r>
            <a:endParaRPr lang="en-US" sz="4000" dirty="0"/>
          </a:p>
        </p:txBody>
      </p:sp>
      <p:pic>
        <p:nvPicPr>
          <p:cNvPr id="12" name="Picture 11">
            <a:extLst>
              <a:ext uri="{FF2B5EF4-FFF2-40B4-BE49-F238E27FC236}">
                <a16:creationId xmlns:a16="http://schemas.microsoft.com/office/drawing/2014/main" id="{4CA0617C-2A98-4672-9DF3-E9FA23D7DF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2585447"/>
            <a:ext cx="4399566" cy="3299674"/>
          </a:xfrm>
          <a:prstGeom prst="rect">
            <a:avLst/>
          </a:prstGeom>
        </p:spPr>
      </p:pic>
      <p:pic>
        <p:nvPicPr>
          <p:cNvPr id="16" name="Picture 15">
            <a:extLst>
              <a:ext uri="{FF2B5EF4-FFF2-40B4-BE49-F238E27FC236}">
                <a16:creationId xmlns:a16="http://schemas.microsoft.com/office/drawing/2014/main" id="{710C0F98-5693-47CC-9308-237813FAD7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32" t="26575" r="11372" b="8568"/>
          <a:stretch/>
        </p:blipFill>
        <p:spPr>
          <a:xfrm>
            <a:off x="172434" y="1570038"/>
            <a:ext cx="5034957" cy="3012595"/>
          </a:xfrm>
          <a:prstGeom prst="rect">
            <a:avLst/>
          </a:prstGeom>
        </p:spPr>
      </p:pic>
    </p:spTree>
    <p:extLst>
      <p:ext uri="{BB962C8B-B14F-4D97-AF65-F5344CB8AC3E}">
        <p14:creationId xmlns:p14="http://schemas.microsoft.com/office/powerpoint/2010/main" val="894245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950D2-22F4-4397-9154-313F890F54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F1702A-E1A4-4579-8D34-23AFC26BEAD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ACADCD5-CF91-4EAF-9658-5F0785582533}"/>
              </a:ext>
            </a:extLst>
          </p:cNvPr>
          <p:cNvPicPr>
            <a:picLocks noChangeAspect="1"/>
          </p:cNvPicPr>
          <p:nvPr/>
        </p:nvPicPr>
        <p:blipFill>
          <a:blip r:embed="rId2"/>
          <a:stretch>
            <a:fillRect/>
          </a:stretch>
        </p:blipFill>
        <p:spPr>
          <a:xfrm>
            <a:off x="126421" y="520995"/>
            <a:ext cx="8953781" cy="5038540"/>
          </a:xfrm>
          <a:prstGeom prst="rect">
            <a:avLst/>
          </a:prstGeom>
        </p:spPr>
      </p:pic>
    </p:spTree>
    <p:extLst>
      <p:ext uri="{BB962C8B-B14F-4D97-AF65-F5344CB8AC3E}">
        <p14:creationId xmlns:p14="http://schemas.microsoft.com/office/powerpoint/2010/main" val="1605018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6450D-C602-402D-90EB-4C0049CFF22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AAA436-8A68-4473-8726-7EF79B5626E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BC0968D-07D7-417C-A0B6-7889EE7BEC3F}"/>
              </a:ext>
            </a:extLst>
          </p:cNvPr>
          <p:cNvPicPr>
            <a:picLocks noChangeAspect="1"/>
          </p:cNvPicPr>
          <p:nvPr/>
        </p:nvPicPr>
        <p:blipFill>
          <a:blip r:embed="rId2"/>
          <a:stretch>
            <a:fillRect/>
          </a:stretch>
        </p:blipFill>
        <p:spPr>
          <a:xfrm>
            <a:off x="176318" y="457201"/>
            <a:ext cx="8791363" cy="5025000"/>
          </a:xfrm>
          <a:prstGeom prst="rect">
            <a:avLst/>
          </a:prstGeom>
        </p:spPr>
      </p:pic>
    </p:spTree>
    <p:extLst>
      <p:ext uri="{BB962C8B-B14F-4D97-AF65-F5344CB8AC3E}">
        <p14:creationId xmlns:p14="http://schemas.microsoft.com/office/powerpoint/2010/main" val="4010886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D0668-8590-44F5-B0F2-B95D2415505F}"/>
              </a:ext>
            </a:extLst>
          </p:cNvPr>
          <p:cNvSpPr>
            <a:spLocks noGrp="1"/>
          </p:cNvSpPr>
          <p:nvPr>
            <p:ph type="title"/>
          </p:nvPr>
        </p:nvSpPr>
        <p:spPr/>
        <p:txBody>
          <a:bodyPr>
            <a:noAutofit/>
          </a:bodyPr>
          <a:lstStyle/>
          <a:p>
            <a:r>
              <a:rPr lang="en-US" sz="3600" dirty="0"/>
              <a:t>Importance of a Mix of Residential Uses in Mixed Use Developments</a:t>
            </a:r>
          </a:p>
        </p:txBody>
      </p:sp>
      <p:sp>
        <p:nvSpPr>
          <p:cNvPr id="3" name="Content Placeholder 2">
            <a:extLst>
              <a:ext uri="{FF2B5EF4-FFF2-40B4-BE49-F238E27FC236}">
                <a16:creationId xmlns:a16="http://schemas.microsoft.com/office/drawing/2014/main" id="{0C0B7B0E-434C-4C4E-B1AC-5D9234682EF6}"/>
              </a:ext>
            </a:extLst>
          </p:cNvPr>
          <p:cNvSpPr>
            <a:spLocks noGrp="1"/>
          </p:cNvSpPr>
          <p:nvPr>
            <p:ph idx="1"/>
          </p:nvPr>
        </p:nvSpPr>
        <p:spPr/>
        <p:txBody>
          <a:bodyPr>
            <a:normAutofit fontScale="85000" lnSpcReduction="20000"/>
          </a:bodyPr>
          <a:lstStyle/>
          <a:p>
            <a:r>
              <a:rPr lang="en-US" dirty="0"/>
              <a:t>Provides vitality and “sense of place” to the development</a:t>
            </a:r>
          </a:p>
          <a:p>
            <a:r>
              <a:rPr lang="en-US" dirty="0"/>
              <a:t>Provides options for a segment of choice residents who prefer low maintenance and high quality amenities</a:t>
            </a:r>
          </a:p>
          <a:p>
            <a:r>
              <a:rPr lang="en-US" dirty="0"/>
              <a:t>Spreads the risk of the development across multiple use (product) types</a:t>
            </a:r>
          </a:p>
          <a:p>
            <a:r>
              <a:rPr lang="en-US" dirty="0"/>
              <a:t>Makes the development more resilient to weather changing real-estate market conditions</a:t>
            </a:r>
          </a:p>
          <a:p>
            <a:r>
              <a:rPr lang="en-US" dirty="0"/>
              <a:t>Makes it easier to attract quality restaurant and retail uses</a:t>
            </a:r>
          </a:p>
          <a:p>
            <a:r>
              <a:rPr lang="en-US" dirty="0"/>
              <a:t>Higher return on public infrastructure in terms of tax revenues (sales and property taxes)</a:t>
            </a:r>
          </a:p>
          <a:p>
            <a:endParaRPr lang="en-US" dirty="0"/>
          </a:p>
        </p:txBody>
      </p:sp>
    </p:spTree>
    <p:extLst>
      <p:ext uri="{BB962C8B-B14F-4D97-AF65-F5344CB8AC3E}">
        <p14:creationId xmlns:p14="http://schemas.microsoft.com/office/powerpoint/2010/main" val="2115566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36A69-4C8D-4D8A-A5B1-7E11ADE0349B}"/>
              </a:ext>
            </a:extLst>
          </p:cNvPr>
          <p:cNvSpPr>
            <a:spLocks noGrp="1"/>
          </p:cNvSpPr>
          <p:nvPr>
            <p:ph type="ctrTitle"/>
          </p:nvPr>
        </p:nvSpPr>
        <p:spPr/>
        <p:txBody>
          <a:bodyPr/>
          <a:lstStyle/>
          <a:p>
            <a:r>
              <a:rPr lang="en-US" dirty="0"/>
              <a:t>Comparison of FBC Versus Conventional Zoning</a:t>
            </a:r>
          </a:p>
        </p:txBody>
      </p:sp>
      <p:sp>
        <p:nvSpPr>
          <p:cNvPr id="5" name="Subtitle 4">
            <a:extLst>
              <a:ext uri="{FF2B5EF4-FFF2-40B4-BE49-F238E27FC236}">
                <a16:creationId xmlns:a16="http://schemas.microsoft.com/office/drawing/2014/main" id="{BBA00C49-07BA-40AA-86EB-C2C91B8A310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73162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a:xfrm>
            <a:off x="457200" y="83245"/>
            <a:ext cx="8229600" cy="953527"/>
          </a:xfrm>
        </p:spPr>
        <p:txBody>
          <a:bodyPr>
            <a:normAutofit/>
          </a:bodyPr>
          <a:lstStyle/>
          <a:p>
            <a:r>
              <a:rPr lang="en-US" sz="3600" dirty="0"/>
              <a:t>How Conventional Zoning Works</a:t>
            </a:r>
          </a:p>
        </p:txBody>
      </p:sp>
      <p:pic>
        <p:nvPicPr>
          <p:cNvPr id="6" name="Picture 5">
            <a:extLst>
              <a:ext uri="{FF2B5EF4-FFF2-40B4-BE49-F238E27FC236}">
                <a16:creationId xmlns:a16="http://schemas.microsoft.com/office/drawing/2014/main" id="{ADD03562-693D-4F75-AE16-260103B6C1BB}"/>
              </a:ext>
            </a:extLst>
          </p:cNvPr>
          <p:cNvPicPr>
            <a:picLocks noChangeAspect="1"/>
          </p:cNvPicPr>
          <p:nvPr/>
        </p:nvPicPr>
        <p:blipFill rotWithShape="1">
          <a:blip r:embed="rId2"/>
          <a:srcRect l="1613"/>
          <a:stretch/>
        </p:blipFill>
        <p:spPr>
          <a:xfrm>
            <a:off x="1" y="1035349"/>
            <a:ext cx="7421706" cy="5556841"/>
          </a:xfrm>
          <a:prstGeom prst="rect">
            <a:avLst/>
          </a:prstGeom>
        </p:spPr>
      </p:pic>
      <p:pic>
        <p:nvPicPr>
          <p:cNvPr id="7" name="Picture 6">
            <a:extLst>
              <a:ext uri="{FF2B5EF4-FFF2-40B4-BE49-F238E27FC236}">
                <a16:creationId xmlns:a16="http://schemas.microsoft.com/office/drawing/2014/main" id="{C3EBB689-D718-4CD1-AFF1-3A6123432F0D}"/>
              </a:ext>
            </a:extLst>
          </p:cNvPr>
          <p:cNvPicPr>
            <a:picLocks noChangeAspect="1"/>
          </p:cNvPicPr>
          <p:nvPr/>
        </p:nvPicPr>
        <p:blipFill>
          <a:blip r:embed="rId3"/>
          <a:stretch>
            <a:fillRect/>
          </a:stretch>
        </p:blipFill>
        <p:spPr>
          <a:xfrm>
            <a:off x="7412619" y="929019"/>
            <a:ext cx="1506375" cy="5845736"/>
          </a:xfrm>
          <a:prstGeom prst="rect">
            <a:avLst/>
          </a:prstGeom>
        </p:spPr>
      </p:pic>
      <p:sp>
        <p:nvSpPr>
          <p:cNvPr id="8" name="Rectangle 7">
            <a:extLst>
              <a:ext uri="{FF2B5EF4-FFF2-40B4-BE49-F238E27FC236}">
                <a16:creationId xmlns:a16="http://schemas.microsoft.com/office/drawing/2014/main" id="{41414E75-0D2B-45D7-91DF-55E1AC79839E}"/>
              </a:ext>
            </a:extLst>
          </p:cNvPr>
          <p:cNvSpPr/>
          <p:nvPr/>
        </p:nvSpPr>
        <p:spPr>
          <a:xfrm>
            <a:off x="4667693" y="5252485"/>
            <a:ext cx="2754014" cy="1340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72C19-0A06-4854-B35C-A3319B73B3DB}"/>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797045F5-4677-4A92-9E8D-6BB28C7307F0}"/>
              </a:ext>
            </a:extLst>
          </p:cNvPr>
          <p:cNvSpPr>
            <a:spLocks noGrp="1"/>
          </p:cNvSpPr>
          <p:nvPr>
            <p:ph idx="1"/>
          </p:nvPr>
        </p:nvSpPr>
        <p:spPr/>
        <p:txBody>
          <a:bodyPr>
            <a:normAutofit fontScale="92500" lnSpcReduction="20000"/>
          </a:bodyPr>
          <a:lstStyle/>
          <a:p>
            <a:pPr lvl="0"/>
            <a:r>
              <a:rPr lang="en-US" dirty="0"/>
              <a:t>Comprehensive plan overview (inception of FBC concept)</a:t>
            </a:r>
          </a:p>
          <a:p>
            <a:pPr lvl="0"/>
            <a:r>
              <a:rPr lang="en-US" dirty="0"/>
              <a:t>How Argyle’s FBC was developed (meetings, calibration based on retail market update, coordination with property owners, etc.)</a:t>
            </a:r>
          </a:p>
          <a:p>
            <a:r>
              <a:rPr lang="en-US" dirty="0"/>
              <a:t>FBC 101 (comparison of FBC versus conventional zoning)</a:t>
            </a:r>
          </a:p>
          <a:p>
            <a:pPr lvl="0"/>
            <a:r>
              <a:rPr lang="en-US" dirty="0"/>
              <a:t>Overview of how Argyle’s FBC works </a:t>
            </a:r>
          </a:p>
          <a:p>
            <a:pPr lvl="0"/>
            <a:r>
              <a:rPr lang="en-US" dirty="0"/>
              <a:t>Goals of the current Argyle FBC</a:t>
            </a:r>
          </a:p>
          <a:p>
            <a:pPr lvl="0"/>
            <a:r>
              <a:rPr lang="en-US" dirty="0"/>
              <a:t>Options for Next Steps</a:t>
            </a:r>
          </a:p>
          <a:p>
            <a:pPr marL="0" indent="0">
              <a:buNone/>
            </a:pPr>
            <a:endParaRPr lang="en-US" dirty="0"/>
          </a:p>
        </p:txBody>
      </p:sp>
    </p:spTree>
    <p:extLst>
      <p:ext uri="{BB962C8B-B14F-4D97-AF65-F5344CB8AC3E}">
        <p14:creationId xmlns:p14="http://schemas.microsoft.com/office/powerpoint/2010/main" val="1756151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How Conventional Zoning Works</a:t>
            </a:r>
          </a:p>
        </p:txBody>
      </p:sp>
      <p:sp>
        <p:nvSpPr>
          <p:cNvPr id="3" name="Content Placeholder 2"/>
          <p:cNvSpPr>
            <a:spLocks noGrp="1"/>
          </p:cNvSpPr>
          <p:nvPr>
            <p:ph idx="1"/>
          </p:nvPr>
        </p:nvSpPr>
        <p:spPr>
          <a:xfrm>
            <a:off x="457201" y="1573305"/>
            <a:ext cx="4141693" cy="4525963"/>
          </a:xfrm>
        </p:spPr>
        <p:txBody>
          <a:bodyPr>
            <a:normAutofit fontScale="70000" lnSpcReduction="20000"/>
          </a:bodyPr>
          <a:lstStyle/>
          <a:p>
            <a:pPr>
              <a:buFont typeface="Wingdings" pitchFamily="2" charset="2"/>
              <a:buChar char="ü"/>
            </a:pPr>
            <a:r>
              <a:rPr lang="en-US" sz="2800" dirty="0"/>
              <a:t>Addresses only what happens on private property</a:t>
            </a:r>
          </a:p>
          <a:p>
            <a:pPr>
              <a:buFont typeface="Wingdings" pitchFamily="2" charset="2"/>
              <a:buChar char="ü"/>
            </a:pPr>
            <a:r>
              <a:rPr lang="en-US" sz="2800" dirty="0"/>
              <a:t>Objective standards</a:t>
            </a:r>
          </a:p>
          <a:p>
            <a:pPr>
              <a:buFont typeface="Wingdings" pitchFamily="2" charset="2"/>
              <a:buChar char="ü"/>
            </a:pPr>
            <a:r>
              <a:rPr lang="en-US" sz="2800" dirty="0"/>
              <a:t>Setbacks</a:t>
            </a:r>
          </a:p>
          <a:p>
            <a:pPr>
              <a:buFont typeface="Wingdings" pitchFamily="2" charset="2"/>
              <a:buChar char="ü"/>
            </a:pPr>
            <a:r>
              <a:rPr lang="en-US" sz="2800" dirty="0"/>
              <a:t>Parking</a:t>
            </a:r>
          </a:p>
          <a:p>
            <a:pPr>
              <a:buFont typeface="Wingdings" pitchFamily="2" charset="2"/>
              <a:buChar char="ü"/>
            </a:pPr>
            <a:r>
              <a:rPr lang="en-US" sz="2800" dirty="0"/>
              <a:t>Height</a:t>
            </a:r>
          </a:p>
          <a:p>
            <a:pPr>
              <a:buFont typeface="Wingdings" pitchFamily="2" charset="2"/>
              <a:buChar char="ü"/>
            </a:pPr>
            <a:r>
              <a:rPr lang="en-US" sz="2800" dirty="0"/>
              <a:t>Use</a:t>
            </a:r>
          </a:p>
          <a:p>
            <a:pPr>
              <a:buFont typeface="Wingdings" pitchFamily="2" charset="2"/>
              <a:buChar char="ü"/>
            </a:pPr>
            <a:r>
              <a:rPr lang="en-US" sz="2800" dirty="0"/>
              <a:t>Lot Coverage/Floor Area Ratio</a:t>
            </a:r>
          </a:p>
          <a:p>
            <a:pPr>
              <a:buFont typeface="Wingdings" pitchFamily="2" charset="2"/>
              <a:buChar char="ü"/>
            </a:pPr>
            <a:r>
              <a:rPr lang="en-US" sz="2800" dirty="0"/>
              <a:t>Façade design (articulation, materials)</a:t>
            </a:r>
          </a:p>
          <a:p>
            <a:pPr>
              <a:buFont typeface="Wingdings" pitchFamily="2" charset="2"/>
              <a:buChar char="ü"/>
            </a:pPr>
            <a:r>
              <a:rPr lang="en-US" sz="2800" dirty="0"/>
              <a:t>Landscaping, signage (Typically same for all commercial districts)</a:t>
            </a:r>
          </a:p>
          <a:p>
            <a:pPr>
              <a:buFont typeface="Wingdings" pitchFamily="2" charset="2"/>
              <a:buChar char="ü"/>
            </a:pPr>
            <a:r>
              <a:rPr lang="en-US" sz="2800" dirty="0"/>
              <a:t>Ultimate </a:t>
            </a:r>
            <a:r>
              <a:rPr lang="en-US" sz="2800" u="sng" dirty="0"/>
              <a:t>result</a:t>
            </a:r>
            <a:r>
              <a:rPr lang="en-US" sz="2800" dirty="0"/>
              <a:t> is development is mostly car-dependant</a:t>
            </a:r>
          </a:p>
        </p:txBody>
      </p:sp>
      <p:pic>
        <p:nvPicPr>
          <p:cNvPr id="144386" name="Picture 2"/>
          <p:cNvPicPr>
            <a:picLocks noChangeAspect="1" noChangeArrowheads="1"/>
          </p:cNvPicPr>
          <p:nvPr/>
        </p:nvPicPr>
        <p:blipFill>
          <a:blip r:embed="rId2" cstate="print"/>
          <a:srcRect l="28309" t="12133" r="28300"/>
          <a:stretch>
            <a:fillRect/>
          </a:stretch>
        </p:blipFill>
        <p:spPr bwMode="auto">
          <a:xfrm>
            <a:off x="4542920" y="1246094"/>
            <a:ext cx="4320788" cy="4921622"/>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10"/>
          <p:cNvSpPr>
            <a:spLocks noChangeArrowheads="1"/>
          </p:cNvSpPr>
          <p:nvPr/>
        </p:nvSpPr>
        <p:spPr bwMode="auto">
          <a:xfrm>
            <a:off x="609601" y="2057400"/>
            <a:ext cx="3352800" cy="3048000"/>
          </a:xfrm>
          <a:prstGeom prst="rect">
            <a:avLst/>
          </a:prstGeom>
          <a:solidFill>
            <a:srgbClr val="D8822C"/>
          </a:solidFill>
          <a:ln w="12700">
            <a:solidFill>
              <a:schemeClr val="tx1"/>
            </a:solidFill>
            <a:miter lim="800000"/>
            <a:headEnd/>
            <a:tailEnd/>
          </a:ln>
        </p:spPr>
        <p:txBody>
          <a:bodyPr wrap="none" anchor="ctr"/>
          <a:lstStyle/>
          <a:p>
            <a:pPr algn="ctr"/>
            <a:endParaRPr lang="en-US" sz="1600">
              <a:latin typeface="Gill Sans MT" pitchFamily="34" charset="0"/>
            </a:endParaRPr>
          </a:p>
        </p:txBody>
      </p:sp>
      <p:sp>
        <p:nvSpPr>
          <p:cNvPr id="9221" name="Rectangle 11"/>
          <p:cNvSpPr>
            <a:spLocks noChangeArrowheads="1"/>
          </p:cNvSpPr>
          <p:nvPr/>
        </p:nvSpPr>
        <p:spPr bwMode="auto">
          <a:xfrm>
            <a:off x="4191000" y="2057400"/>
            <a:ext cx="2516981" cy="2362201"/>
          </a:xfrm>
          <a:prstGeom prst="rect">
            <a:avLst/>
          </a:prstGeom>
          <a:solidFill>
            <a:srgbClr val="F7C35B"/>
          </a:solidFill>
          <a:ln w="12700">
            <a:solidFill>
              <a:schemeClr val="tx1"/>
            </a:solidFill>
            <a:miter lim="800000"/>
            <a:headEnd/>
            <a:tailEnd/>
          </a:ln>
        </p:spPr>
        <p:txBody>
          <a:bodyPr wrap="none" anchor="ctr"/>
          <a:lstStyle/>
          <a:p>
            <a:endParaRPr lang="en-US">
              <a:latin typeface="Gill Sans MT" pitchFamily="34" charset="0"/>
            </a:endParaRPr>
          </a:p>
        </p:txBody>
      </p:sp>
      <p:sp>
        <p:nvSpPr>
          <p:cNvPr id="9222" name="Rectangle 16"/>
          <p:cNvSpPr>
            <a:spLocks noChangeArrowheads="1"/>
          </p:cNvSpPr>
          <p:nvPr/>
        </p:nvSpPr>
        <p:spPr bwMode="auto">
          <a:xfrm>
            <a:off x="6934200" y="2057400"/>
            <a:ext cx="1677987" cy="1600199"/>
          </a:xfrm>
          <a:prstGeom prst="rect">
            <a:avLst/>
          </a:prstGeom>
          <a:solidFill>
            <a:schemeClr val="tx1"/>
          </a:solidFill>
          <a:ln w="12700">
            <a:solidFill>
              <a:schemeClr val="tx1"/>
            </a:solidFill>
            <a:miter lim="800000"/>
            <a:headEnd/>
            <a:tailEnd/>
          </a:ln>
        </p:spPr>
        <p:txBody>
          <a:bodyPr wrap="none" anchor="ctr"/>
          <a:lstStyle/>
          <a:p>
            <a:endParaRPr lang="en-US">
              <a:latin typeface="Gill Sans MT" pitchFamily="34" charset="0"/>
            </a:endParaRPr>
          </a:p>
        </p:txBody>
      </p:sp>
      <p:sp>
        <p:nvSpPr>
          <p:cNvPr id="12295" name="Text Box 18"/>
          <p:cNvSpPr txBox="1">
            <a:spLocks noChangeArrowheads="1"/>
          </p:cNvSpPr>
          <p:nvPr/>
        </p:nvSpPr>
        <p:spPr bwMode="auto">
          <a:xfrm>
            <a:off x="1447800" y="2438400"/>
            <a:ext cx="1670370" cy="461665"/>
          </a:xfrm>
          <a:prstGeom prst="rect">
            <a:avLst/>
          </a:prstGeom>
          <a:noFill/>
          <a:ln w="9525">
            <a:noFill/>
            <a:miter lim="800000"/>
            <a:headEnd/>
            <a:tailEnd/>
          </a:ln>
        </p:spPr>
        <p:txBody>
          <a:bodyPr wrap="square">
            <a:spAutoFit/>
          </a:bodyPr>
          <a:lstStyle/>
          <a:p>
            <a:pPr algn="ctr">
              <a:defRPr/>
            </a:pP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Gill Sans MT" pitchFamily="34" charset="0"/>
              </a:rPr>
              <a:t>Use</a:t>
            </a:r>
          </a:p>
        </p:txBody>
      </p:sp>
      <p:sp>
        <p:nvSpPr>
          <p:cNvPr id="12296" name="Text Box 19"/>
          <p:cNvSpPr txBox="1">
            <a:spLocks noChangeArrowheads="1"/>
          </p:cNvSpPr>
          <p:nvPr/>
        </p:nvSpPr>
        <p:spPr bwMode="auto">
          <a:xfrm>
            <a:off x="4191000" y="2438400"/>
            <a:ext cx="2408127" cy="400110"/>
          </a:xfrm>
          <a:prstGeom prst="rect">
            <a:avLst/>
          </a:prstGeom>
          <a:noFill/>
          <a:ln w="9525">
            <a:noFill/>
            <a:miter lim="800000"/>
            <a:headEnd/>
            <a:tailEnd/>
          </a:ln>
        </p:spPr>
        <p:txBody>
          <a:bodyPr wrap="square">
            <a:spAutoFit/>
          </a:bodyPr>
          <a:lstStyle/>
          <a:p>
            <a:pPr algn="ctr">
              <a:defRPr/>
            </a:pP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Gill Sans MT" pitchFamily="34" charset="0"/>
              </a:rPr>
              <a:t>Density</a:t>
            </a:r>
          </a:p>
        </p:txBody>
      </p:sp>
      <p:sp>
        <p:nvSpPr>
          <p:cNvPr id="12297" name="Text Box 27"/>
          <p:cNvSpPr txBox="1">
            <a:spLocks noChangeArrowheads="1"/>
          </p:cNvSpPr>
          <p:nvPr/>
        </p:nvSpPr>
        <p:spPr bwMode="auto">
          <a:xfrm>
            <a:off x="6954127" y="2239962"/>
            <a:ext cx="1625187" cy="338554"/>
          </a:xfrm>
          <a:prstGeom prst="rect">
            <a:avLst/>
          </a:prstGeom>
          <a:noFill/>
          <a:ln w="9525">
            <a:noFill/>
            <a:miter lim="800000"/>
            <a:headEnd/>
            <a:tailEnd/>
          </a:ln>
        </p:spPr>
        <p:txBody>
          <a:bodyPr wrap="square">
            <a:spAutoFit/>
          </a:bodyPr>
          <a:lstStyle/>
          <a:p>
            <a:pPr algn="ctr">
              <a:defRPr/>
            </a:pPr>
            <a:r>
              <a:rPr lang="en-US"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Gill Sans MT" pitchFamily="34" charset="0"/>
              </a:rPr>
              <a:t>Form</a:t>
            </a:r>
          </a:p>
        </p:txBody>
      </p:sp>
      <p:sp>
        <p:nvSpPr>
          <p:cNvPr id="9" name="Title 8"/>
          <p:cNvSpPr>
            <a:spLocks noGrp="1"/>
          </p:cNvSpPr>
          <p:nvPr>
            <p:ph type="title"/>
          </p:nvPr>
        </p:nvSpPr>
        <p:spPr>
          <a:xfrm>
            <a:off x="457200" y="427043"/>
            <a:ext cx="8229600" cy="1143000"/>
          </a:xfrm>
        </p:spPr>
        <p:txBody>
          <a:bodyPr>
            <a:noAutofit/>
          </a:bodyPr>
          <a:lstStyle/>
          <a:p>
            <a:r>
              <a:rPr lang="en-US" sz="3600" dirty="0"/>
              <a:t>Conventional Zoning</a:t>
            </a:r>
            <a:br>
              <a:rPr lang="en-US" sz="3600" dirty="0"/>
            </a:br>
            <a:r>
              <a:rPr lang="en-US" sz="3200" dirty="0"/>
              <a:t>(Focus on Use)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4110"/>
          <a:stretch>
            <a:fillRect/>
          </a:stretch>
        </p:blipFill>
        <p:spPr bwMode="auto">
          <a:xfrm rot="157592">
            <a:off x="230955" y="1263371"/>
            <a:ext cx="7366347" cy="4077817"/>
          </a:xfrm>
          <a:prstGeom prst="rect">
            <a:avLst/>
          </a:prstGeom>
          <a:noFill/>
          <a:ln w="9525">
            <a:noFill/>
            <a:miter lim="800000"/>
            <a:headEnd/>
            <a:tailEnd/>
          </a:ln>
          <a:effectLst/>
        </p:spPr>
      </p:pic>
      <p:sp>
        <p:nvSpPr>
          <p:cNvPr id="5" name="Title 4"/>
          <p:cNvSpPr>
            <a:spLocks noGrp="1"/>
          </p:cNvSpPr>
          <p:nvPr>
            <p:ph type="title"/>
          </p:nvPr>
        </p:nvSpPr>
        <p:spPr/>
        <p:txBody>
          <a:bodyPr>
            <a:normAutofit/>
          </a:bodyPr>
          <a:lstStyle/>
          <a:p>
            <a:r>
              <a:rPr lang="en-US" sz="3200" dirty="0"/>
              <a:t>Conventional Zoning</a:t>
            </a:r>
          </a:p>
        </p:txBody>
      </p:sp>
      <p:sp>
        <p:nvSpPr>
          <p:cNvPr id="8" name="Text Box 4"/>
          <p:cNvSpPr txBox="1">
            <a:spLocks noChangeArrowheads="1"/>
          </p:cNvSpPr>
          <p:nvPr/>
        </p:nvSpPr>
        <p:spPr bwMode="auto">
          <a:xfrm>
            <a:off x="4888865" y="3890675"/>
            <a:ext cx="4255135" cy="2215991"/>
          </a:xfrm>
          <a:prstGeom prst="rect">
            <a:avLst/>
          </a:prstGeom>
          <a:solidFill>
            <a:schemeClr val="bg1"/>
          </a:solidFill>
          <a:ln w="9525">
            <a:noFill/>
            <a:miter lim="800000"/>
            <a:headEnd/>
            <a:tailEnd/>
          </a:ln>
        </p:spPr>
        <p:txBody>
          <a:bodyPr wrap="square" lIns="0" tIns="0" rIns="0" bIns="0">
            <a:spAutoFit/>
          </a:bodyPr>
          <a:lstStyle/>
          <a:p>
            <a:pPr marL="225425" indent="-225425">
              <a:buFontTx/>
              <a:buChar char="•"/>
            </a:pPr>
            <a:r>
              <a:rPr lang="en-US" dirty="0"/>
              <a:t>Single use pods of development</a:t>
            </a:r>
          </a:p>
          <a:p>
            <a:pPr marL="225425" indent="-225425">
              <a:buFontTx/>
              <a:buChar char="•"/>
            </a:pPr>
            <a:r>
              <a:rPr lang="en-US" dirty="0"/>
              <a:t>Buffers instead of transitions</a:t>
            </a:r>
          </a:p>
          <a:p>
            <a:pPr marL="225425" indent="-225425">
              <a:buFontTx/>
              <a:buChar char="•"/>
            </a:pPr>
            <a:r>
              <a:rPr lang="en-US" dirty="0"/>
              <a:t>Minimum setbacks</a:t>
            </a:r>
          </a:p>
          <a:p>
            <a:pPr marL="225425" indent="-225425">
              <a:buFontTx/>
              <a:buChar char="•"/>
            </a:pPr>
            <a:r>
              <a:rPr lang="en-US" dirty="0"/>
              <a:t>No form or design standards</a:t>
            </a:r>
          </a:p>
          <a:p>
            <a:pPr marL="225425" indent="-225425">
              <a:buFontTx/>
              <a:buChar char="•"/>
            </a:pPr>
            <a:r>
              <a:rPr lang="en-US" dirty="0"/>
              <a:t>Unpredictable outcomes</a:t>
            </a:r>
          </a:p>
          <a:p>
            <a:pPr marL="225425" indent="-225425">
              <a:buFontTx/>
              <a:buChar char="•"/>
            </a:pPr>
            <a:r>
              <a:rPr lang="en-US" dirty="0"/>
              <a:t>Mostly auto-oriented</a:t>
            </a:r>
          </a:p>
          <a:p>
            <a:pPr marL="225425" indent="-225425">
              <a:buFontTx/>
              <a:buChar char="•"/>
            </a:pPr>
            <a:r>
              <a:rPr lang="en-US" dirty="0"/>
              <a:t>Address private development standards only</a:t>
            </a:r>
            <a:endParaRPr lang="en-US" sz="800" dirty="0">
              <a:latin typeface="Gill Sans MT" pitchFamily="34" charset="0"/>
            </a:endParaRPr>
          </a:p>
        </p:txBody>
      </p:sp>
      <p:sp>
        <p:nvSpPr>
          <p:cNvPr id="9" name="TextBox 8"/>
          <p:cNvSpPr txBox="1"/>
          <p:nvPr/>
        </p:nvSpPr>
        <p:spPr>
          <a:xfrm>
            <a:off x="3434316" y="6329921"/>
            <a:ext cx="1936812" cy="307777"/>
          </a:xfrm>
          <a:prstGeom prst="rect">
            <a:avLst/>
          </a:prstGeom>
          <a:noFill/>
        </p:spPr>
        <p:txBody>
          <a:bodyPr wrap="none" rtlCol="0">
            <a:spAutoFit/>
          </a:bodyPr>
          <a:lstStyle/>
          <a:p>
            <a:r>
              <a:rPr lang="en-US" sz="1400" i="1" dirty="0"/>
              <a:t>Source: M Huston, 2013</a:t>
            </a:r>
          </a:p>
        </p:txBody>
      </p:sp>
      <p:pic>
        <p:nvPicPr>
          <p:cNvPr id="10" name="Picture 3" descr="r0027"/>
          <p:cNvPicPr>
            <a:picLocks noChangeAspect="1" noChangeArrowheads="1"/>
          </p:cNvPicPr>
          <p:nvPr/>
        </p:nvPicPr>
        <p:blipFill>
          <a:blip r:embed="rId4" cstate="print"/>
          <a:srcRect/>
          <a:stretch>
            <a:fillRect/>
          </a:stretch>
        </p:blipFill>
        <p:spPr bwMode="auto">
          <a:xfrm>
            <a:off x="6306671" y="1636058"/>
            <a:ext cx="2466191" cy="1761565"/>
          </a:xfrm>
          <a:prstGeom prst="rect">
            <a:avLst/>
          </a:prstGeom>
          <a:noFill/>
          <a:ln w="9525">
            <a:solidFill>
              <a:schemeClr val="tx1">
                <a:lumMod val="75000"/>
                <a:lumOff val="25000"/>
              </a:schemeClr>
            </a:solid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600" dirty="0"/>
              <a:t>What are Form-Based Codes?</a:t>
            </a:r>
          </a:p>
        </p:txBody>
      </p:sp>
      <p:sp>
        <p:nvSpPr>
          <p:cNvPr id="5" name="Subtitle 4"/>
          <p:cNvSpPr>
            <a:spLocks noGrp="1"/>
          </p:cNvSpPr>
          <p:nvPr>
            <p:ph type="subTitle" idx="1"/>
          </p:nvPr>
        </p:nvSpPr>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2414"/>
          </a:xfrm>
        </p:spPr>
        <p:txBody>
          <a:bodyPr>
            <a:normAutofit/>
          </a:bodyPr>
          <a:lstStyle/>
          <a:p>
            <a:r>
              <a:rPr lang="en-US" sz="3600" dirty="0"/>
              <a:t>How FBC’s Work</a:t>
            </a:r>
          </a:p>
        </p:txBody>
      </p:sp>
      <p:sp>
        <p:nvSpPr>
          <p:cNvPr id="3" name="Content Placeholder 2"/>
          <p:cNvSpPr>
            <a:spLocks noGrp="1"/>
          </p:cNvSpPr>
          <p:nvPr>
            <p:ph idx="1"/>
          </p:nvPr>
        </p:nvSpPr>
        <p:spPr>
          <a:xfrm>
            <a:off x="457199" y="1041988"/>
            <a:ext cx="8410353" cy="2799490"/>
          </a:xfrm>
        </p:spPr>
        <p:txBody>
          <a:bodyPr>
            <a:normAutofit fontScale="92500" lnSpcReduction="10000"/>
          </a:bodyPr>
          <a:lstStyle/>
          <a:p>
            <a:r>
              <a:rPr lang="en-US" sz="2400" dirty="0"/>
              <a:t>Addresses how each development relates to adjoining sites and the street context (interface between public and private realms)</a:t>
            </a:r>
          </a:p>
          <a:p>
            <a:r>
              <a:rPr lang="en-US" sz="2400" dirty="0"/>
              <a:t>More than aesthetic standards </a:t>
            </a:r>
          </a:p>
          <a:p>
            <a:r>
              <a:rPr lang="en-US" sz="2400" dirty="0"/>
              <a:t>All elements of the built environment are tailored to the desired urban “form”</a:t>
            </a:r>
          </a:p>
          <a:p>
            <a:r>
              <a:rPr lang="en-US" sz="2400" dirty="0"/>
              <a:t>Often deals with subdivision regulations and public infrastructure standards</a:t>
            </a:r>
          </a:p>
          <a:p>
            <a:r>
              <a:rPr lang="en-US" sz="2400" dirty="0"/>
              <a:t>Ultimate </a:t>
            </a:r>
            <a:r>
              <a:rPr lang="en-US" sz="2400" u="sng" dirty="0"/>
              <a:t>goal</a:t>
            </a:r>
            <a:r>
              <a:rPr lang="en-US" sz="2400" dirty="0"/>
              <a:t> is for development to be “pedestrian oriented”</a:t>
            </a:r>
          </a:p>
        </p:txBody>
      </p:sp>
      <p:pic>
        <p:nvPicPr>
          <p:cNvPr id="147458" name="Picture 2" descr="Image result for pedestrian realm"/>
          <p:cNvPicPr>
            <a:picLocks noChangeAspect="1" noChangeArrowheads="1"/>
          </p:cNvPicPr>
          <p:nvPr/>
        </p:nvPicPr>
        <p:blipFill>
          <a:blip r:embed="rId2" cstate="print"/>
          <a:srcRect/>
          <a:stretch>
            <a:fillRect/>
          </a:stretch>
        </p:blipFill>
        <p:spPr bwMode="auto">
          <a:xfrm>
            <a:off x="1515034" y="3790094"/>
            <a:ext cx="6239437" cy="2709317"/>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747338"/>
          </a:xfrm>
        </p:spPr>
        <p:txBody>
          <a:bodyPr>
            <a:noAutofit/>
          </a:bodyPr>
          <a:lstStyle/>
          <a:p>
            <a:r>
              <a:rPr lang="en-US" sz="3200" dirty="0"/>
              <a:t>Challenge of Zoning for </a:t>
            </a:r>
            <a:r>
              <a:rPr lang="en-US" sz="3200" dirty="0" err="1"/>
              <a:t>Walkable</a:t>
            </a:r>
            <a:r>
              <a:rPr lang="en-US" sz="3200" dirty="0"/>
              <a:t>, Mixed Use</a:t>
            </a:r>
          </a:p>
        </p:txBody>
      </p:sp>
      <p:pic>
        <p:nvPicPr>
          <p:cNvPr id="4" name="Picture 4" descr="Image result for suburban mixed use"/>
          <p:cNvPicPr>
            <a:picLocks noGrp="1" noChangeAspect="1" noChangeArrowheads="1"/>
          </p:cNvPicPr>
          <p:nvPr>
            <p:ph idx="1"/>
          </p:nvPr>
        </p:nvPicPr>
        <p:blipFill>
          <a:blip r:embed="rId2" cstate="print"/>
          <a:srcRect/>
          <a:stretch>
            <a:fillRect/>
          </a:stretch>
        </p:blipFill>
        <p:spPr bwMode="auto">
          <a:xfrm>
            <a:off x="1335743" y="1513530"/>
            <a:ext cx="6257364" cy="4161147"/>
          </a:xfrm>
          <a:prstGeom prst="rect">
            <a:avLst/>
          </a:prstGeom>
          <a:noFill/>
        </p:spPr>
      </p:pic>
      <p:cxnSp>
        <p:nvCxnSpPr>
          <p:cNvPr id="6" name="Straight Arrow Connector 5"/>
          <p:cNvCxnSpPr/>
          <p:nvPr/>
        </p:nvCxnSpPr>
        <p:spPr>
          <a:xfrm flipH="1">
            <a:off x="5298141" y="1111624"/>
            <a:ext cx="2644588" cy="67235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5970493" y="1541929"/>
            <a:ext cx="1972236" cy="42134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069106" y="3693459"/>
            <a:ext cx="1739153" cy="65442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3218329" y="5549153"/>
            <a:ext cx="3164542" cy="43927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320988" y="3227294"/>
            <a:ext cx="3415553" cy="129988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97859" y="3334871"/>
            <a:ext cx="1120588" cy="75303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995082" y="2321859"/>
            <a:ext cx="896471"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326776" y="1255059"/>
            <a:ext cx="806824" cy="105783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268071" y="1246094"/>
            <a:ext cx="708211" cy="90543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093694" y="4724400"/>
            <a:ext cx="977153" cy="1613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996517" y="950260"/>
            <a:ext cx="680314" cy="369332"/>
          </a:xfrm>
          <a:prstGeom prst="rect">
            <a:avLst/>
          </a:prstGeom>
          <a:noFill/>
        </p:spPr>
        <p:txBody>
          <a:bodyPr wrap="none" rtlCol="0">
            <a:spAutoFit/>
          </a:bodyPr>
          <a:lstStyle/>
          <a:p>
            <a:r>
              <a:rPr lang="en-US" dirty="0"/>
              <a:t>Trees</a:t>
            </a:r>
          </a:p>
        </p:txBody>
      </p:sp>
      <p:sp>
        <p:nvSpPr>
          <p:cNvPr id="34" name="TextBox 33"/>
          <p:cNvSpPr txBox="1"/>
          <p:nvPr/>
        </p:nvSpPr>
        <p:spPr>
          <a:xfrm>
            <a:off x="7951694" y="1344706"/>
            <a:ext cx="751103" cy="646331"/>
          </a:xfrm>
          <a:prstGeom prst="rect">
            <a:avLst/>
          </a:prstGeom>
          <a:noFill/>
        </p:spPr>
        <p:txBody>
          <a:bodyPr wrap="none" rtlCol="0">
            <a:spAutoFit/>
          </a:bodyPr>
          <a:lstStyle/>
          <a:p>
            <a:r>
              <a:rPr lang="en-US" dirty="0"/>
              <a:t>Street</a:t>
            </a:r>
          </a:p>
          <a:p>
            <a:r>
              <a:rPr lang="en-US" dirty="0"/>
              <a:t>lights</a:t>
            </a:r>
          </a:p>
        </p:txBody>
      </p:sp>
      <p:sp>
        <p:nvSpPr>
          <p:cNvPr id="35" name="TextBox 34"/>
          <p:cNvSpPr txBox="1"/>
          <p:nvPr/>
        </p:nvSpPr>
        <p:spPr>
          <a:xfrm>
            <a:off x="7790329" y="2949389"/>
            <a:ext cx="1071127" cy="369332"/>
          </a:xfrm>
          <a:prstGeom prst="rect">
            <a:avLst/>
          </a:prstGeom>
          <a:noFill/>
        </p:spPr>
        <p:txBody>
          <a:bodyPr wrap="none" rtlCol="0">
            <a:spAutoFit/>
          </a:bodyPr>
          <a:lstStyle/>
          <a:p>
            <a:r>
              <a:rPr lang="en-US" dirty="0"/>
              <a:t>Public art</a:t>
            </a:r>
          </a:p>
        </p:txBody>
      </p:sp>
      <p:sp>
        <p:nvSpPr>
          <p:cNvPr id="36" name="TextBox 35"/>
          <p:cNvSpPr txBox="1"/>
          <p:nvPr/>
        </p:nvSpPr>
        <p:spPr>
          <a:xfrm>
            <a:off x="7897906" y="3352800"/>
            <a:ext cx="795411" cy="646331"/>
          </a:xfrm>
          <a:prstGeom prst="rect">
            <a:avLst/>
          </a:prstGeom>
          <a:noFill/>
        </p:spPr>
        <p:txBody>
          <a:bodyPr wrap="none" rtlCol="0">
            <a:spAutoFit/>
          </a:bodyPr>
          <a:lstStyle/>
          <a:p>
            <a:r>
              <a:rPr lang="en-US" dirty="0"/>
              <a:t>Street</a:t>
            </a:r>
          </a:p>
          <a:p>
            <a:r>
              <a:rPr lang="en-US" dirty="0"/>
              <a:t>design</a:t>
            </a:r>
          </a:p>
        </p:txBody>
      </p:sp>
      <p:sp>
        <p:nvSpPr>
          <p:cNvPr id="37" name="TextBox 36"/>
          <p:cNvSpPr txBox="1"/>
          <p:nvPr/>
        </p:nvSpPr>
        <p:spPr>
          <a:xfrm>
            <a:off x="6472517" y="5827059"/>
            <a:ext cx="1678921" cy="369332"/>
          </a:xfrm>
          <a:prstGeom prst="rect">
            <a:avLst/>
          </a:prstGeom>
          <a:noFill/>
        </p:spPr>
        <p:txBody>
          <a:bodyPr wrap="none" rtlCol="0">
            <a:spAutoFit/>
          </a:bodyPr>
          <a:lstStyle/>
          <a:p>
            <a:r>
              <a:rPr lang="en-US" dirty="0"/>
              <a:t>Sidewalk details</a:t>
            </a:r>
          </a:p>
        </p:txBody>
      </p:sp>
      <p:sp>
        <p:nvSpPr>
          <p:cNvPr id="38" name="TextBox 37"/>
          <p:cNvSpPr txBox="1"/>
          <p:nvPr/>
        </p:nvSpPr>
        <p:spPr>
          <a:xfrm>
            <a:off x="1694329" y="950259"/>
            <a:ext cx="2620717" cy="369332"/>
          </a:xfrm>
          <a:prstGeom prst="rect">
            <a:avLst/>
          </a:prstGeom>
          <a:noFill/>
        </p:spPr>
        <p:txBody>
          <a:bodyPr wrap="none" rtlCol="0">
            <a:spAutoFit/>
          </a:bodyPr>
          <a:lstStyle/>
          <a:p>
            <a:r>
              <a:rPr lang="en-US" dirty="0"/>
              <a:t>Upper floor design/height</a:t>
            </a:r>
          </a:p>
        </p:txBody>
      </p:sp>
      <p:sp>
        <p:nvSpPr>
          <p:cNvPr id="39" name="TextBox 38"/>
          <p:cNvSpPr txBox="1"/>
          <p:nvPr/>
        </p:nvSpPr>
        <p:spPr>
          <a:xfrm>
            <a:off x="143434" y="977153"/>
            <a:ext cx="1687065" cy="369332"/>
          </a:xfrm>
          <a:prstGeom prst="rect">
            <a:avLst/>
          </a:prstGeom>
          <a:noFill/>
        </p:spPr>
        <p:txBody>
          <a:bodyPr wrap="none" rtlCol="0">
            <a:spAutoFit/>
          </a:bodyPr>
          <a:lstStyle/>
          <a:p>
            <a:r>
              <a:rPr lang="en-US" dirty="0"/>
              <a:t>Canopies/shade</a:t>
            </a:r>
          </a:p>
        </p:txBody>
      </p:sp>
      <p:sp>
        <p:nvSpPr>
          <p:cNvPr id="40" name="TextBox 39"/>
          <p:cNvSpPr txBox="1"/>
          <p:nvPr/>
        </p:nvSpPr>
        <p:spPr>
          <a:xfrm>
            <a:off x="376518" y="2034988"/>
            <a:ext cx="663964" cy="369332"/>
          </a:xfrm>
          <a:prstGeom prst="rect">
            <a:avLst/>
          </a:prstGeom>
          <a:noFill/>
        </p:spPr>
        <p:txBody>
          <a:bodyPr wrap="none" rtlCol="0">
            <a:spAutoFit/>
          </a:bodyPr>
          <a:lstStyle/>
          <a:p>
            <a:r>
              <a:rPr lang="en-US" dirty="0"/>
              <a:t>Signs</a:t>
            </a:r>
          </a:p>
        </p:txBody>
      </p:sp>
      <p:sp>
        <p:nvSpPr>
          <p:cNvPr id="41" name="TextBox 40"/>
          <p:cNvSpPr txBox="1"/>
          <p:nvPr/>
        </p:nvSpPr>
        <p:spPr>
          <a:xfrm>
            <a:off x="26895" y="2590799"/>
            <a:ext cx="1149930" cy="923330"/>
          </a:xfrm>
          <a:prstGeom prst="rect">
            <a:avLst/>
          </a:prstGeom>
          <a:noFill/>
        </p:spPr>
        <p:txBody>
          <a:bodyPr wrap="none" rtlCol="0">
            <a:spAutoFit/>
          </a:bodyPr>
          <a:lstStyle/>
          <a:p>
            <a:r>
              <a:rPr lang="en-US" dirty="0"/>
              <a:t>Windows/</a:t>
            </a:r>
          </a:p>
          <a:p>
            <a:r>
              <a:rPr lang="en-US" dirty="0"/>
              <a:t>Storefront</a:t>
            </a:r>
          </a:p>
          <a:p>
            <a:r>
              <a:rPr lang="en-US" dirty="0"/>
              <a:t>design</a:t>
            </a:r>
          </a:p>
        </p:txBody>
      </p:sp>
      <p:sp>
        <p:nvSpPr>
          <p:cNvPr id="43" name="TextBox 42"/>
          <p:cNvSpPr txBox="1"/>
          <p:nvPr/>
        </p:nvSpPr>
        <p:spPr>
          <a:xfrm>
            <a:off x="107577" y="4204446"/>
            <a:ext cx="1023229" cy="646331"/>
          </a:xfrm>
          <a:prstGeom prst="rect">
            <a:avLst/>
          </a:prstGeom>
          <a:noFill/>
        </p:spPr>
        <p:txBody>
          <a:bodyPr wrap="none" rtlCol="0">
            <a:spAutoFit/>
          </a:bodyPr>
          <a:lstStyle/>
          <a:p>
            <a:r>
              <a:rPr lang="en-US" dirty="0"/>
              <a:t>Street</a:t>
            </a:r>
          </a:p>
          <a:p>
            <a:r>
              <a:rPr lang="en-US" dirty="0"/>
              <a:t>furniture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2451468" y="555811"/>
            <a:ext cx="4230389" cy="1015663"/>
          </a:xfrm>
          <a:prstGeom prst="rect">
            <a:avLst/>
          </a:prstGeom>
          <a:noFill/>
          <a:ln w="9525">
            <a:noFill/>
            <a:miter lim="800000"/>
            <a:headEnd/>
            <a:tailEnd/>
          </a:ln>
        </p:spPr>
        <p:txBody>
          <a:bodyPr wrap="none">
            <a:spAutoFit/>
          </a:bodyPr>
          <a:lstStyle/>
          <a:p>
            <a:pPr algn="ctr"/>
            <a:r>
              <a:rPr lang="en-US" sz="3200" dirty="0">
                <a:ea typeface="ＭＳ Ｐゴシック" charset="-128"/>
              </a:rPr>
              <a:t>Form-Based Zoning</a:t>
            </a:r>
          </a:p>
          <a:p>
            <a:pPr algn="ctr"/>
            <a:r>
              <a:rPr lang="en-US" sz="2800" dirty="0">
                <a:ea typeface="ＭＳ Ｐゴシック" charset="-128"/>
              </a:rPr>
              <a:t>(Focus on Form and Design)</a:t>
            </a:r>
          </a:p>
        </p:txBody>
      </p:sp>
      <p:sp>
        <p:nvSpPr>
          <p:cNvPr id="3" name="Rectangle 29"/>
          <p:cNvSpPr>
            <a:spLocks noChangeArrowheads="1"/>
          </p:cNvSpPr>
          <p:nvPr/>
        </p:nvSpPr>
        <p:spPr bwMode="auto">
          <a:xfrm>
            <a:off x="1766888" y="1676400"/>
            <a:ext cx="3153726" cy="2867024"/>
          </a:xfrm>
          <a:prstGeom prst="rect">
            <a:avLst/>
          </a:prstGeom>
          <a:solidFill>
            <a:schemeClr val="tx1"/>
          </a:solidFill>
          <a:ln w="12700">
            <a:solidFill>
              <a:schemeClr val="tx1"/>
            </a:solidFill>
            <a:miter lim="800000"/>
            <a:headEnd/>
            <a:tailEnd/>
          </a:ln>
        </p:spPr>
        <p:txBody>
          <a:bodyPr wrap="none" anchor="ctr"/>
          <a:lstStyle/>
          <a:p>
            <a:pPr algn="ctr"/>
            <a:endParaRPr lang="en-US" sz="1600">
              <a:latin typeface="Gill Sans MT" pitchFamily="34" charset="0"/>
            </a:endParaRPr>
          </a:p>
        </p:txBody>
      </p:sp>
      <p:sp>
        <p:nvSpPr>
          <p:cNvPr id="4" name="Text Box 30"/>
          <p:cNvSpPr txBox="1">
            <a:spLocks noChangeArrowheads="1"/>
          </p:cNvSpPr>
          <p:nvPr/>
        </p:nvSpPr>
        <p:spPr bwMode="auto">
          <a:xfrm>
            <a:off x="2452688" y="2133600"/>
            <a:ext cx="1837979" cy="461665"/>
          </a:xfrm>
          <a:prstGeom prst="rect">
            <a:avLst/>
          </a:prstGeom>
          <a:noFill/>
          <a:ln w="9525">
            <a:noFill/>
            <a:miter lim="800000"/>
            <a:headEnd/>
            <a:tailEnd/>
          </a:ln>
        </p:spPr>
        <p:txBody>
          <a:bodyPr wrap="square">
            <a:spAutoFit/>
          </a:bodyPr>
          <a:lstStyle/>
          <a:p>
            <a:pPr algn="ctr">
              <a:defRPr/>
            </a:pP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Gill Sans MT" pitchFamily="34" charset="0"/>
              </a:rPr>
              <a:t>Form</a:t>
            </a:r>
          </a:p>
        </p:txBody>
      </p:sp>
      <p:sp>
        <p:nvSpPr>
          <p:cNvPr id="5" name="Rectangle 31"/>
          <p:cNvSpPr>
            <a:spLocks noChangeArrowheads="1"/>
          </p:cNvSpPr>
          <p:nvPr/>
        </p:nvSpPr>
        <p:spPr bwMode="auto">
          <a:xfrm>
            <a:off x="3900488" y="3429000"/>
            <a:ext cx="2150268" cy="2150268"/>
          </a:xfrm>
          <a:prstGeom prst="rect">
            <a:avLst/>
          </a:prstGeom>
          <a:solidFill>
            <a:srgbClr val="F7C35B"/>
          </a:solidFill>
          <a:ln w="12700">
            <a:solidFill>
              <a:schemeClr val="tx1"/>
            </a:solidFill>
            <a:miter lim="800000"/>
            <a:headEnd/>
            <a:tailEnd/>
          </a:ln>
        </p:spPr>
        <p:txBody>
          <a:bodyPr wrap="none" anchor="ctr"/>
          <a:lstStyle/>
          <a:p>
            <a:endParaRPr lang="en-US">
              <a:latin typeface="Gill Sans MT" pitchFamily="34" charset="0"/>
            </a:endParaRPr>
          </a:p>
        </p:txBody>
      </p:sp>
      <p:sp>
        <p:nvSpPr>
          <p:cNvPr id="6" name="Text Box 32"/>
          <p:cNvSpPr txBox="1">
            <a:spLocks noChangeArrowheads="1"/>
          </p:cNvSpPr>
          <p:nvPr/>
        </p:nvSpPr>
        <p:spPr bwMode="auto">
          <a:xfrm>
            <a:off x="3824288" y="3736621"/>
            <a:ext cx="2385983" cy="338554"/>
          </a:xfrm>
          <a:prstGeom prst="rect">
            <a:avLst/>
          </a:prstGeom>
          <a:noFill/>
          <a:ln w="9525">
            <a:noFill/>
            <a:miter lim="800000"/>
            <a:headEnd/>
            <a:tailEnd/>
          </a:ln>
        </p:spPr>
        <p:txBody>
          <a:bodyPr wrap="square">
            <a:spAutoFit/>
          </a:bodyPr>
          <a:lstStyle/>
          <a:p>
            <a:pPr algn="ctr">
              <a:defRPr/>
            </a:pPr>
            <a:r>
              <a:rPr lang="en-US"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Gill Sans MT" pitchFamily="34" charset="0"/>
              </a:rPr>
              <a:t>Operations</a:t>
            </a:r>
          </a:p>
        </p:txBody>
      </p:sp>
      <p:sp>
        <p:nvSpPr>
          <p:cNvPr id="7" name="Rectangle 33"/>
          <p:cNvSpPr>
            <a:spLocks noChangeArrowheads="1"/>
          </p:cNvSpPr>
          <p:nvPr/>
        </p:nvSpPr>
        <p:spPr bwMode="auto">
          <a:xfrm>
            <a:off x="5500688" y="4648200"/>
            <a:ext cx="1433512" cy="1433512"/>
          </a:xfrm>
          <a:prstGeom prst="rect">
            <a:avLst/>
          </a:prstGeom>
          <a:solidFill>
            <a:srgbClr val="D8822C"/>
          </a:solidFill>
          <a:ln w="12700">
            <a:solidFill>
              <a:schemeClr val="tx1"/>
            </a:solidFill>
            <a:miter lim="800000"/>
            <a:headEnd/>
            <a:tailEnd/>
          </a:ln>
        </p:spPr>
        <p:txBody>
          <a:bodyPr wrap="none" anchor="ctr"/>
          <a:lstStyle/>
          <a:p>
            <a:endParaRPr lang="en-US">
              <a:latin typeface="Gill Sans MT" pitchFamily="34" charset="0"/>
            </a:endParaRPr>
          </a:p>
        </p:txBody>
      </p:sp>
      <p:sp>
        <p:nvSpPr>
          <p:cNvPr id="8" name="Text Box 34"/>
          <p:cNvSpPr txBox="1">
            <a:spLocks noChangeArrowheads="1"/>
          </p:cNvSpPr>
          <p:nvPr/>
        </p:nvSpPr>
        <p:spPr bwMode="auto">
          <a:xfrm>
            <a:off x="5752070" y="4842051"/>
            <a:ext cx="1044018" cy="338554"/>
          </a:xfrm>
          <a:prstGeom prst="rect">
            <a:avLst/>
          </a:prstGeom>
          <a:noFill/>
          <a:ln w="9525">
            <a:noFill/>
            <a:miter lim="800000"/>
            <a:headEnd/>
            <a:tailEnd/>
          </a:ln>
        </p:spPr>
        <p:txBody>
          <a:bodyPr wrap="square">
            <a:spAutoFit/>
          </a:bodyPr>
          <a:lstStyle/>
          <a:p>
            <a:pPr algn="ctr">
              <a:defRPr/>
            </a:pPr>
            <a:r>
              <a:rPr lang="en-US"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Gill Sans MT" pitchFamily="34" charset="0"/>
              </a:rPr>
              <a:t>Use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3"/>
          <p:cNvSpPr txBox="1">
            <a:spLocks noChangeArrowheads="1"/>
          </p:cNvSpPr>
          <p:nvPr/>
        </p:nvSpPr>
        <p:spPr bwMode="auto">
          <a:xfrm>
            <a:off x="427075" y="1853610"/>
            <a:ext cx="4517065" cy="3416320"/>
          </a:xfrm>
          <a:prstGeom prst="rect">
            <a:avLst/>
          </a:prstGeom>
          <a:noFill/>
          <a:ln w="9525">
            <a:noFill/>
            <a:miter lim="800000"/>
            <a:headEnd/>
            <a:tailEnd/>
          </a:ln>
        </p:spPr>
        <p:txBody>
          <a:bodyPr wrap="square">
            <a:spAutoFit/>
          </a:bodyPr>
          <a:lstStyle/>
          <a:p>
            <a:pPr marL="225425" indent="-225425">
              <a:buFontTx/>
              <a:buChar char="•"/>
            </a:pPr>
            <a:r>
              <a:rPr lang="en-US" sz="2400" dirty="0"/>
              <a:t>Mixed use</a:t>
            </a:r>
          </a:p>
          <a:p>
            <a:pPr marL="225425" indent="-225425">
              <a:buFontTx/>
              <a:buChar char="•"/>
            </a:pPr>
            <a:r>
              <a:rPr lang="en-US" sz="2400" dirty="0"/>
              <a:t>Minimum and maximum setbacks</a:t>
            </a:r>
          </a:p>
          <a:p>
            <a:pPr marL="225425" indent="-225425">
              <a:buFontTx/>
              <a:buChar char="•"/>
            </a:pPr>
            <a:r>
              <a:rPr lang="en-US" sz="2400" dirty="0"/>
              <a:t>Transitions instead of buffers</a:t>
            </a:r>
          </a:p>
          <a:p>
            <a:pPr marL="225425" indent="-225425">
              <a:buFontTx/>
              <a:buChar char="•"/>
            </a:pPr>
            <a:r>
              <a:rPr lang="en-US" sz="2400" dirty="0"/>
              <a:t>Form /Design standards</a:t>
            </a:r>
          </a:p>
          <a:p>
            <a:pPr marL="225425" indent="-225425">
              <a:buFontTx/>
              <a:buChar char="•"/>
            </a:pPr>
            <a:r>
              <a:rPr lang="en-US" sz="2400" dirty="0"/>
              <a:t>Predictability of outcomes</a:t>
            </a:r>
          </a:p>
          <a:p>
            <a:pPr marL="225425" indent="-225425">
              <a:buFontTx/>
              <a:buChar char="•"/>
            </a:pPr>
            <a:r>
              <a:rPr lang="en-US" sz="2400" dirty="0"/>
              <a:t>Attractive to multiple modes</a:t>
            </a:r>
          </a:p>
          <a:p>
            <a:pPr marL="225425" indent="-225425">
              <a:buFontTx/>
              <a:buChar char="•"/>
            </a:pPr>
            <a:r>
              <a:rPr lang="en-US" sz="2400" dirty="0"/>
              <a:t>Relate the design of the public realm with the private realm</a:t>
            </a:r>
          </a:p>
        </p:txBody>
      </p:sp>
      <p:pic>
        <p:nvPicPr>
          <p:cNvPr id="12293" name="Picture 8" descr="P1010212.JPG"/>
          <p:cNvPicPr>
            <a:picLocks noChangeAspect="1"/>
          </p:cNvPicPr>
          <p:nvPr/>
        </p:nvPicPr>
        <p:blipFill>
          <a:blip r:embed="rId3" cstate="print"/>
          <a:srcRect/>
          <a:stretch>
            <a:fillRect/>
          </a:stretch>
        </p:blipFill>
        <p:spPr bwMode="auto">
          <a:xfrm>
            <a:off x="4864100" y="2008187"/>
            <a:ext cx="3673475" cy="2755900"/>
          </a:xfrm>
          <a:prstGeom prst="rect">
            <a:avLst/>
          </a:prstGeom>
          <a:noFill/>
          <a:ln w="9525">
            <a:solidFill>
              <a:schemeClr val="tx1"/>
            </a:solidFill>
            <a:miter lim="800000"/>
            <a:headEnd/>
            <a:tailEnd/>
          </a:ln>
        </p:spPr>
      </p:pic>
      <p:sp>
        <p:nvSpPr>
          <p:cNvPr id="7" name="Text Box 8"/>
          <p:cNvSpPr txBox="1">
            <a:spLocks noChangeArrowheads="1"/>
          </p:cNvSpPr>
          <p:nvPr/>
        </p:nvSpPr>
        <p:spPr bwMode="auto">
          <a:xfrm>
            <a:off x="2526231" y="609600"/>
            <a:ext cx="4080862" cy="954107"/>
          </a:xfrm>
          <a:prstGeom prst="rect">
            <a:avLst/>
          </a:prstGeom>
          <a:noFill/>
          <a:ln w="9525">
            <a:noFill/>
            <a:miter lim="800000"/>
            <a:headEnd/>
            <a:tailEnd/>
          </a:ln>
        </p:spPr>
        <p:txBody>
          <a:bodyPr wrap="none">
            <a:spAutoFit/>
          </a:bodyPr>
          <a:lstStyle/>
          <a:p>
            <a:pPr algn="ctr"/>
            <a:r>
              <a:rPr lang="en-US" sz="2800" dirty="0">
                <a:latin typeface="+mj-lt"/>
                <a:ea typeface="ＭＳ Ｐゴシック" charset="-128"/>
              </a:rPr>
              <a:t>Form-Based Zoning</a:t>
            </a:r>
          </a:p>
          <a:p>
            <a:pPr algn="ctr"/>
            <a:r>
              <a:rPr lang="en-US" sz="2800" dirty="0">
                <a:latin typeface="+mj-lt"/>
                <a:ea typeface="ＭＳ Ｐゴシック" charset="-128"/>
              </a:rPr>
              <a:t>(focus on form and design)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ECAFE7-12E8-401A-8F4F-E5C7DDDC4E78}"/>
              </a:ext>
            </a:extLst>
          </p:cNvPr>
          <p:cNvPicPr>
            <a:picLocks noChangeAspect="1"/>
          </p:cNvPicPr>
          <p:nvPr/>
        </p:nvPicPr>
        <p:blipFill>
          <a:blip r:embed="rId2"/>
          <a:stretch>
            <a:fillRect/>
          </a:stretch>
        </p:blipFill>
        <p:spPr>
          <a:xfrm>
            <a:off x="2729587" y="412036"/>
            <a:ext cx="3684825" cy="5800001"/>
          </a:xfrm>
          <a:prstGeom prst="rect">
            <a:avLst/>
          </a:prstGeom>
        </p:spPr>
      </p:pic>
    </p:spTree>
    <p:extLst>
      <p:ext uri="{BB962C8B-B14F-4D97-AF65-F5344CB8AC3E}">
        <p14:creationId xmlns:p14="http://schemas.microsoft.com/office/powerpoint/2010/main" val="2098910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A5107637-9E66-410C-8A06-677A44191705}"/>
              </a:ext>
            </a:extLst>
          </p:cNvPr>
          <p:cNvSpPr>
            <a:spLocks noGrp="1"/>
          </p:cNvSpPr>
          <p:nvPr>
            <p:ph type="title"/>
          </p:nvPr>
        </p:nvSpPr>
        <p:spPr>
          <a:xfrm>
            <a:off x="457200" y="274638"/>
            <a:ext cx="8229600" cy="906462"/>
          </a:xfrm>
        </p:spPr>
        <p:txBody>
          <a:bodyPr/>
          <a:lstStyle/>
          <a:p>
            <a:pPr eaLnBrk="1" hangingPunct="1"/>
            <a:r>
              <a:rPr lang="en-US" altLang="en-US" sz="3200"/>
              <a:t>Table of Contents</a:t>
            </a:r>
          </a:p>
        </p:txBody>
      </p:sp>
      <p:pic>
        <p:nvPicPr>
          <p:cNvPr id="39939" name="Picture 2">
            <a:extLst>
              <a:ext uri="{FF2B5EF4-FFF2-40B4-BE49-F238E27FC236}">
                <a16:creationId xmlns:a16="http://schemas.microsoft.com/office/drawing/2014/main" id="{8791E1F3-A22E-4362-8CC0-B0892172F9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066800"/>
            <a:ext cx="8069263"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5" descr="N:\Marketing\2010\Monterrey\Loma Larga\PresentationApril2010\Argyle\Transect Plan Layout Ameba small.jpg"/>
          <p:cNvPicPr>
            <a:picLocks noChangeAspect="1" noChangeArrowheads="1"/>
          </p:cNvPicPr>
          <p:nvPr/>
        </p:nvPicPr>
        <p:blipFill>
          <a:blip r:embed="rId2"/>
          <a:srcRect/>
          <a:stretch>
            <a:fillRect/>
          </a:stretch>
        </p:blipFill>
        <p:spPr bwMode="auto">
          <a:xfrm>
            <a:off x="1348164" y="1981859"/>
            <a:ext cx="6291131" cy="4193465"/>
          </a:xfrm>
          <a:prstGeom prst="rect">
            <a:avLst/>
          </a:prstGeom>
          <a:noFill/>
          <a:ln w="9525">
            <a:noFill/>
            <a:miter lim="800000"/>
            <a:headEnd/>
            <a:tailEnd/>
          </a:ln>
        </p:spPr>
      </p:pic>
      <p:grpSp>
        <p:nvGrpSpPr>
          <p:cNvPr id="2" name="Group 8"/>
          <p:cNvGrpSpPr>
            <a:grpSpLocks/>
          </p:cNvGrpSpPr>
          <p:nvPr/>
        </p:nvGrpSpPr>
        <p:grpSpPr bwMode="auto">
          <a:xfrm>
            <a:off x="0" y="870825"/>
            <a:ext cx="9128125" cy="1209675"/>
            <a:chOff x="1" y="1790054"/>
            <a:chExt cx="9128233" cy="1209352"/>
          </a:xfrm>
        </p:grpSpPr>
        <p:pic>
          <p:nvPicPr>
            <p:cNvPr id="16389" name="Picture 2" descr="N:\Marketing\Project Portfolio\Argyle\Argyle Comp Plan project sheets Folder\Links\Argyle Transect copy_1.jpg"/>
            <p:cNvPicPr>
              <a:picLocks noChangeAspect="1" noChangeArrowheads="1"/>
            </p:cNvPicPr>
            <p:nvPr/>
          </p:nvPicPr>
          <p:blipFill>
            <a:blip r:embed="rId3"/>
            <a:srcRect t="3011"/>
            <a:stretch>
              <a:fillRect/>
            </a:stretch>
          </p:blipFill>
          <p:spPr bwMode="auto">
            <a:xfrm>
              <a:off x="1" y="1790054"/>
              <a:ext cx="4951707" cy="1206716"/>
            </a:xfrm>
            <a:prstGeom prst="rect">
              <a:avLst/>
            </a:prstGeom>
            <a:noFill/>
            <a:ln w="9525">
              <a:noFill/>
              <a:miter lim="800000"/>
              <a:headEnd/>
              <a:tailEnd/>
            </a:ln>
          </p:spPr>
        </p:pic>
        <p:pic>
          <p:nvPicPr>
            <p:cNvPr id="16390" name="Picture 3" descr="N:\Marketing\Project Portfolio\Argyle\Argyle Comp Plan project sheets Folder\Links\Argyle Transect Corridors copy_1.jpg"/>
            <p:cNvPicPr>
              <a:picLocks noChangeAspect="1" noChangeArrowheads="1"/>
            </p:cNvPicPr>
            <p:nvPr/>
          </p:nvPicPr>
          <p:blipFill>
            <a:blip r:embed="rId4"/>
            <a:srcRect t="2402"/>
            <a:stretch>
              <a:fillRect/>
            </a:stretch>
          </p:blipFill>
          <p:spPr bwMode="auto">
            <a:xfrm>
              <a:off x="4959190" y="1790054"/>
              <a:ext cx="4169044" cy="1209352"/>
            </a:xfrm>
            <a:prstGeom prst="rect">
              <a:avLst/>
            </a:prstGeom>
            <a:noFill/>
            <a:ln w="9525">
              <a:noFill/>
              <a:miter lim="800000"/>
              <a:headEnd/>
              <a:tailEnd/>
            </a:ln>
          </p:spPr>
        </p:pic>
      </p:grpSp>
      <p:sp>
        <p:nvSpPr>
          <p:cNvPr id="8" name="Title 1"/>
          <p:cNvSpPr txBox="1">
            <a:spLocks/>
          </p:cNvSpPr>
          <p:nvPr/>
        </p:nvSpPr>
        <p:spPr bwMode="auto">
          <a:xfrm>
            <a:off x="582613" y="83413"/>
            <a:ext cx="8229600" cy="830262"/>
          </a:xfrm>
          <a:prstGeom prst="rect">
            <a:avLst/>
          </a:prstGeom>
          <a:noFill/>
          <a:ln w="9525">
            <a:noFill/>
            <a:miter lim="800000"/>
            <a:headEnd/>
            <a:tailEnd/>
          </a:ln>
        </p:spPr>
        <p:txBody>
          <a:bodyPr anchor="ctr"/>
          <a:lstStyle/>
          <a:p>
            <a:pPr algn="ctr">
              <a:defRPr/>
            </a:pPr>
            <a:r>
              <a:rPr lang="en-US" sz="3200" b="1" dirty="0">
                <a:latin typeface="Gill Sans MT" pitchFamily="34" charset="0"/>
                <a:ea typeface="+mj-ea"/>
                <a:cs typeface="+mj-cs"/>
              </a:rPr>
              <a:t>Comprehensive Plan (Adopted in 2009)</a:t>
            </a:r>
          </a:p>
        </p:txBody>
      </p:sp>
      <p:sp>
        <p:nvSpPr>
          <p:cNvPr id="7" name="Slide Number Placeholder 6"/>
          <p:cNvSpPr>
            <a:spLocks noGrp="1"/>
          </p:cNvSpPr>
          <p:nvPr>
            <p:ph type="sldNum" sz="quarter" idx="12"/>
          </p:nvPr>
        </p:nvSpPr>
        <p:spPr/>
        <p:txBody>
          <a:bodyPr/>
          <a:lstStyle/>
          <a:p>
            <a:fld id="{22845657-7CB7-8742-8DE2-A4E54BFD0ACA}"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33AB1551-8D0F-4BA7-A039-57569138873E}"/>
              </a:ext>
            </a:extLst>
          </p:cNvPr>
          <p:cNvSpPr>
            <a:spLocks noGrp="1"/>
          </p:cNvSpPr>
          <p:nvPr>
            <p:ph type="title"/>
          </p:nvPr>
        </p:nvSpPr>
        <p:spPr>
          <a:xfrm>
            <a:off x="457200" y="173038"/>
            <a:ext cx="8229600" cy="627062"/>
          </a:xfrm>
        </p:spPr>
        <p:txBody>
          <a:bodyPr>
            <a:normAutofit fontScale="90000"/>
          </a:bodyPr>
          <a:lstStyle/>
          <a:p>
            <a:pPr eaLnBrk="1" hangingPunct="1"/>
            <a:r>
              <a:rPr lang="en-US" altLang="en-US"/>
              <a:t>Form-Based Zoning Structure</a:t>
            </a:r>
          </a:p>
        </p:txBody>
      </p:sp>
      <p:sp>
        <p:nvSpPr>
          <p:cNvPr id="40963" name="Content Placeholder 2">
            <a:extLst>
              <a:ext uri="{FF2B5EF4-FFF2-40B4-BE49-F238E27FC236}">
                <a16:creationId xmlns:a16="http://schemas.microsoft.com/office/drawing/2014/main" id="{9D2CD027-0427-48B0-A626-C2B4D19C2158}"/>
              </a:ext>
            </a:extLst>
          </p:cNvPr>
          <p:cNvSpPr>
            <a:spLocks noGrp="1"/>
          </p:cNvSpPr>
          <p:nvPr>
            <p:ph idx="1"/>
          </p:nvPr>
        </p:nvSpPr>
        <p:spPr>
          <a:xfrm>
            <a:off x="368300" y="850900"/>
            <a:ext cx="8115300" cy="4525963"/>
          </a:xfrm>
        </p:spPr>
        <p:txBody>
          <a:bodyPr/>
          <a:lstStyle/>
          <a:p>
            <a:pPr eaLnBrk="1" hangingPunct="1"/>
            <a:r>
              <a:rPr lang="en-US" altLang="en-US"/>
              <a:t>Form-Based Zoning Districts relate directly to Land Use Districts in the Comprehensive Plan:</a:t>
            </a:r>
          </a:p>
          <a:p>
            <a:pPr lvl="1" eaLnBrk="1" hangingPunct="1"/>
            <a:r>
              <a:rPr lang="en-US" altLang="en-US"/>
              <a:t>Regional Center: Regional Center and Regional Corridor Land Use District</a:t>
            </a:r>
          </a:p>
          <a:p>
            <a:pPr lvl="1" eaLnBrk="1" hangingPunct="1"/>
            <a:r>
              <a:rPr lang="en-US" altLang="en-US"/>
              <a:t>Village Center: Village Center Land Use District</a:t>
            </a:r>
          </a:p>
          <a:p>
            <a:pPr lvl="1" eaLnBrk="1" hangingPunct="1"/>
            <a:r>
              <a:rPr lang="en-US" altLang="en-US"/>
              <a:t>Corridor: Centers Corridor Land Use District</a:t>
            </a:r>
          </a:p>
        </p:txBody>
      </p:sp>
      <p:pic>
        <p:nvPicPr>
          <p:cNvPr id="40964" name="Picture 5" descr="N:\Marketing\2010\Monterrey\Loma Larga\PresentationApril2010\Argyle\Transect Plan Layout Ameba small.jpg">
            <a:extLst>
              <a:ext uri="{FF2B5EF4-FFF2-40B4-BE49-F238E27FC236}">
                <a16:creationId xmlns:a16="http://schemas.microsoft.com/office/drawing/2014/main" id="{1AB3C37A-FD5F-45F0-A1E2-936A0961C3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4413" y="3492500"/>
            <a:ext cx="41529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BC4C72D9-0D52-4BB0-9706-DD3FA92D9CF4}"/>
              </a:ext>
            </a:extLst>
          </p:cNvPr>
          <p:cNvSpPr>
            <a:spLocks noGrp="1"/>
          </p:cNvSpPr>
          <p:nvPr>
            <p:ph type="title"/>
          </p:nvPr>
        </p:nvSpPr>
        <p:spPr>
          <a:xfrm>
            <a:off x="444500" y="338138"/>
            <a:ext cx="8229600" cy="906462"/>
          </a:xfrm>
        </p:spPr>
        <p:txBody>
          <a:bodyPr/>
          <a:lstStyle/>
          <a:p>
            <a:pPr eaLnBrk="1" hangingPunct="1"/>
            <a:r>
              <a:rPr lang="en-US" altLang="en-US" sz="3200"/>
              <a:t>Form-Based Zoning Structure</a:t>
            </a:r>
          </a:p>
        </p:txBody>
      </p:sp>
      <p:sp>
        <p:nvSpPr>
          <p:cNvPr id="3" name="Content Placeholder 2">
            <a:extLst>
              <a:ext uri="{FF2B5EF4-FFF2-40B4-BE49-F238E27FC236}">
                <a16:creationId xmlns:a16="http://schemas.microsoft.com/office/drawing/2014/main" id="{E491E031-3A44-465E-B856-49A31229B5CF}"/>
              </a:ext>
            </a:extLst>
          </p:cNvPr>
          <p:cNvSpPr>
            <a:spLocks noGrp="1"/>
          </p:cNvSpPr>
          <p:nvPr>
            <p:ph idx="1"/>
          </p:nvPr>
        </p:nvSpPr>
        <p:spPr>
          <a:xfrm>
            <a:off x="1168400" y="1257300"/>
            <a:ext cx="6959600" cy="4881563"/>
          </a:xfrm>
        </p:spPr>
        <p:txBody>
          <a:bodyPr rtlCol="0">
            <a:normAutofit fontScale="85000" lnSpcReduction="20000"/>
          </a:bodyPr>
          <a:lstStyle/>
          <a:p>
            <a:pPr marL="0" indent="0" eaLnBrk="1" fontAlgn="auto" hangingPunct="1">
              <a:spcBef>
                <a:spcPts val="1200"/>
              </a:spcBef>
              <a:spcAft>
                <a:spcPts val="0"/>
              </a:spcAft>
              <a:buFont typeface="Arial"/>
              <a:buNone/>
              <a:defRPr/>
            </a:pPr>
            <a:r>
              <a:rPr lang="en-US" dirty="0"/>
              <a:t>Each FB Zoning District is further divided into 3 possible component zones</a:t>
            </a:r>
          </a:p>
          <a:p>
            <a:pPr eaLnBrk="1" fontAlgn="auto" hangingPunct="1">
              <a:spcBef>
                <a:spcPts val="1200"/>
              </a:spcBef>
              <a:spcAft>
                <a:spcPts val="0"/>
              </a:spcAft>
              <a:buFont typeface="Arial"/>
              <a:buChar char="•"/>
              <a:defRPr/>
            </a:pPr>
            <a:r>
              <a:rPr lang="en-US" dirty="0"/>
              <a:t>Regional Center North and South:</a:t>
            </a:r>
          </a:p>
          <a:p>
            <a:pPr lvl="1" eaLnBrk="1" fontAlgn="auto" hangingPunct="1">
              <a:spcBef>
                <a:spcPts val="300"/>
              </a:spcBef>
              <a:spcAft>
                <a:spcPts val="0"/>
              </a:spcAft>
              <a:buFont typeface="Arial"/>
              <a:buChar char="–"/>
              <a:defRPr/>
            </a:pPr>
            <a:r>
              <a:rPr lang="en-US" dirty="0"/>
              <a:t>Highway Mixed Use</a:t>
            </a:r>
          </a:p>
          <a:p>
            <a:pPr lvl="1" eaLnBrk="1" fontAlgn="auto" hangingPunct="1">
              <a:spcBef>
                <a:spcPts val="300"/>
              </a:spcBef>
              <a:spcAft>
                <a:spcPts val="0"/>
              </a:spcAft>
              <a:buFont typeface="Arial"/>
              <a:buChar char="–"/>
              <a:defRPr/>
            </a:pPr>
            <a:r>
              <a:rPr lang="en-US" dirty="0"/>
              <a:t>Regional Center Transition</a:t>
            </a:r>
          </a:p>
          <a:p>
            <a:pPr lvl="1" eaLnBrk="1" fontAlgn="auto" hangingPunct="1">
              <a:spcBef>
                <a:spcPts val="300"/>
              </a:spcBef>
              <a:spcAft>
                <a:spcPts val="0"/>
              </a:spcAft>
              <a:buFont typeface="Arial"/>
              <a:buChar char="–"/>
              <a:defRPr/>
            </a:pPr>
            <a:r>
              <a:rPr lang="en-US" dirty="0"/>
              <a:t>Regional Center Neighborhood</a:t>
            </a:r>
          </a:p>
          <a:p>
            <a:pPr eaLnBrk="1" fontAlgn="auto" hangingPunct="1">
              <a:spcBef>
                <a:spcPts val="1200"/>
              </a:spcBef>
              <a:spcAft>
                <a:spcPts val="0"/>
              </a:spcAft>
              <a:buFont typeface="Arial"/>
              <a:buChar char="•"/>
              <a:defRPr/>
            </a:pPr>
            <a:r>
              <a:rPr lang="en-US" dirty="0"/>
              <a:t>Village Center</a:t>
            </a:r>
          </a:p>
          <a:p>
            <a:pPr lvl="1" eaLnBrk="1" fontAlgn="auto" hangingPunct="1">
              <a:spcBef>
                <a:spcPts val="300"/>
              </a:spcBef>
              <a:spcAft>
                <a:spcPts val="0"/>
              </a:spcAft>
              <a:buFont typeface="Arial"/>
              <a:buChar char="–"/>
              <a:defRPr/>
            </a:pPr>
            <a:r>
              <a:rPr lang="en-US" dirty="0"/>
              <a:t>Village Center Mixed Use</a:t>
            </a:r>
          </a:p>
          <a:p>
            <a:pPr lvl="1" eaLnBrk="1" fontAlgn="auto" hangingPunct="1">
              <a:spcBef>
                <a:spcPts val="300"/>
              </a:spcBef>
              <a:spcAft>
                <a:spcPts val="0"/>
              </a:spcAft>
              <a:buFont typeface="Arial"/>
              <a:buChar char="–"/>
              <a:defRPr/>
            </a:pPr>
            <a:r>
              <a:rPr lang="en-US" dirty="0"/>
              <a:t>Village Center Transition</a:t>
            </a:r>
          </a:p>
          <a:p>
            <a:pPr lvl="1" eaLnBrk="1" fontAlgn="auto" hangingPunct="1">
              <a:spcBef>
                <a:spcPts val="300"/>
              </a:spcBef>
              <a:spcAft>
                <a:spcPts val="0"/>
              </a:spcAft>
              <a:buFont typeface="Arial"/>
              <a:buChar char="–"/>
              <a:defRPr/>
            </a:pPr>
            <a:r>
              <a:rPr lang="en-US" dirty="0"/>
              <a:t>Village Center Neighborhood</a:t>
            </a:r>
          </a:p>
          <a:p>
            <a:pPr eaLnBrk="1" fontAlgn="auto" hangingPunct="1">
              <a:spcBef>
                <a:spcPts val="1200"/>
              </a:spcBef>
              <a:spcAft>
                <a:spcPts val="0"/>
              </a:spcAft>
              <a:buFont typeface="Arial"/>
              <a:buChar char="•"/>
              <a:defRPr/>
            </a:pPr>
            <a:r>
              <a:rPr lang="en-US" dirty="0"/>
              <a:t>Corridor</a:t>
            </a:r>
          </a:p>
          <a:p>
            <a:pPr lvl="1" eaLnBrk="1" fontAlgn="auto" hangingPunct="1">
              <a:spcBef>
                <a:spcPts val="300"/>
              </a:spcBef>
              <a:spcAft>
                <a:spcPts val="0"/>
              </a:spcAft>
              <a:buFont typeface="Arial"/>
              <a:buChar char="–"/>
              <a:defRPr/>
            </a:pPr>
            <a:r>
              <a:rPr lang="en-US" dirty="0"/>
              <a:t>Corridor Mixed Use</a:t>
            </a:r>
          </a:p>
          <a:p>
            <a:pPr lvl="1" eaLnBrk="1" fontAlgn="auto" hangingPunct="1">
              <a:spcBef>
                <a:spcPts val="300"/>
              </a:spcBef>
              <a:spcAft>
                <a:spcPts val="0"/>
              </a:spcAft>
              <a:buFont typeface="Arial"/>
              <a:buChar char="–"/>
              <a:defRPr/>
            </a:pPr>
            <a:r>
              <a:rPr lang="en-US" dirty="0"/>
              <a:t>Destination Mixed Use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D83DA763-F611-4FB5-84F4-A58CC88DC57B}"/>
              </a:ext>
            </a:extLst>
          </p:cNvPr>
          <p:cNvSpPr>
            <a:spLocks noGrp="1"/>
          </p:cNvSpPr>
          <p:nvPr>
            <p:ph type="title"/>
          </p:nvPr>
        </p:nvSpPr>
        <p:spPr/>
        <p:txBody>
          <a:bodyPr>
            <a:normAutofit fontScale="90000"/>
          </a:bodyPr>
          <a:lstStyle/>
          <a:p>
            <a:pPr eaLnBrk="1" hangingPunct="1"/>
            <a:r>
              <a:rPr lang="en-US" altLang="en-US"/>
              <a:t>Development Review and Approval Process</a:t>
            </a:r>
          </a:p>
        </p:txBody>
      </p:sp>
      <p:sp>
        <p:nvSpPr>
          <p:cNvPr id="43011" name="Content Placeholder 2">
            <a:extLst>
              <a:ext uri="{FF2B5EF4-FFF2-40B4-BE49-F238E27FC236}">
                <a16:creationId xmlns:a16="http://schemas.microsoft.com/office/drawing/2014/main" id="{924371DC-CD01-4DE9-917E-E15AE499691E}"/>
              </a:ext>
            </a:extLst>
          </p:cNvPr>
          <p:cNvSpPr>
            <a:spLocks noGrp="1"/>
          </p:cNvSpPr>
          <p:nvPr>
            <p:ph idx="1"/>
          </p:nvPr>
        </p:nvSpPr>
        <p:spPr/>
        <p:txBody>
          <a:bodyPr/>
          <a:lstStyle/>
          <a:p>
            <a:pPr eaLnBrk="1" hangingPunct="1"/>
            <a:r>
              <a:rPr lang="en-US" altLang="en-US" sz="3200"/>
              <a:t>Tiered Approval Process:</a:t>
            </a:r>
          </a:p>
          <a:p>
            <a:pPr lvl="1" eaLnBrk="1" hangingPunct="1"/>
            <a:r>
              <a:rPr lang="en-US" altLang="en-US" sz="2800"/>
              <a:t>Zoning Framework Plan adopted at rezoning</a:t>
            </a:r>
          </a:p>
          <a:p>
            <a:pPr lvl="1" eaLnBrk="1" hangingPunct="1"/>
            <a:r>
              <a:rPr lang="en-US" altLang="en-US" sz="2800"/>
              <a:t>Master Development Plan (approved by Town Council after P&amp;Z recommendation)</a:t>
            </a:r>
          </a:p>
          <a:p>
            <a:pPr lvl="1" eaLnBrk="1" hangingPunct="1"/>
            <a:r>
              <a:rPr lang="en-US" altLang="en-US" sz="2800"/>
              <a:t>Site Plan </a:t>
            </a:r>
          </a:p>
          <a:p>
            <a:pPr lvl="2" eaLnBrk="1" hangingPunct="1"/>
            <a:r>
              <a:rPr lang="en-US" altLang="en-US" sz="2400"/>
              <a:t>Type 1</a:t>
            </a:r>
          </a:p>
          <a:p>
            <a:pPr lvl="2" eaLnBrk="1" hangingPunct="1"/>
            <a:r>
              <a:rPr lang="en-US" altLang="en-US" sz="2400"/>
              <a:t>Type 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2510F-B518-471B-979C-7B0C8636222A}"/>
              </a:ext>
            </a:extLst>
          </p:cNvPr>
          <p:cNvSpPr>
            <a:spLocks noGrp="1"/>
          </p:cNvSpPr>
          <p:nvPr>
            <p:ph type="title"/>
          </p:nvPr>
        </p:nvSpPr>
        <p:spPr>
          <a:xfrm>
            <a:off x="393700" y="2459038"/>
            <a:ext cx="3517900" cy="614362"/>
          </a:xfrm>
        </p:spPr>
        <p:txBody>
          <a:bodyPr rtlCol="0">
            <a:normAutofit fontScale="90000"/>
          </a:bodyPr>
          <a:lstStyle/>
          <a:p>
            <a:pPr algn="l" eaLnBrk="1" fontAlgn="auto" hangingPunct="1">
              <a:spcAft>
                <a:spcPts val="0"/>
              </a:spcAft>
              <a:defRPr/>
            </a:pPr>
            <a:r>
              <a:rPr lang="en-US" dirty="0"/>
              <a:t>Tiered Review and </a:t>
            </a:r>
            <a:br>
              <a:rPr lang="en-US" dirty="0"/>
            </a:br>
            <a:r>
              <a:rPr lang="en-US" dirty="0"/>
              <a:t>Approval Process </a:t>
            </a:r>
            <a:br>
              <a:rPr lang="en-US" dirty="0"/>
            </a:br>
            <a:r>
              <a:rPr lang="en-US" dirty="0"/>
              <a:t>for Development</a:t>
            </a:r>
          </a:p>
        </p:txBody>
      </p:sp>
      <p:pic>
        <p:nvPicPr>
          <p:cNvPr id="44035" name="Picture 2" descr="F:\LPC\LPC projects\GPG projects\argyle\Code Drafts\Draft 3 - nov 2014\Application review Process-Argyle FBC-rev-11-14.jpg">
            <a:extLst>
              <a:ext uri="{FF2B5EF4-FFF2-40B4-BE49-F238E27FC236}">
                <a16:creationId xmlns:a16="http://schemas.microsoft.com/office/drawing/2014/main" id="{F85656B3-FA9D-46CA-B219-72E8C911BC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9188" y="203200"/>
            <a:ext cx="5294312" cy="65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FBD8-DDF2-48B4-B8F2-2691C01666E4}"/>
              </a:ext>
            </a:extLst>
          </p:cNvPr>
          <p:cNvSpPr>
            <a:spLocks noGrp="1"/>
          </p:cNvSpPr>
          <p:nvPr>
            <p:ph type="title"/>
          </p:nvPr>
        </p:nvSpPr>
        <p:spPr>
          <a:xfrm>
            <a:off x="0" y="1011238"/>
            <a:ext cx="9144000" cy="525462"/>
          </a:xfrm>
        </p:spPr>
        <p:txBody>
          <a:bodyPr rtlCol="0">
            <a:normAutofit fontScale="90000"/>
          </a:bodyPr>
          <a:lstStyle/>
          <a:p>
            <a:pPr eaLnBrk="1" fontAlgn="auto" hangingPunct="1">
              <a:spcAft>
                <a:spcPts val="0"/>
              </a:spcAft>
              <a:defRPr/>
            </a:pPr>
            <a:r>
              <a:rPr lang="en-US" dirty="0"/>
              <a:t>Tiered Review and </a:t>
            </a:r>
            <a:br>
              <a:rPr lang="en-US" dirty="0"/>
            </a:br>
            <a:r>
              <a:rPr lang="en-US" dirty="0"/>
              <a:t>Approval Process for Development</a:t>
            </a:r>
          </a:p>
        </p:txBody>
      </p:sp>
      <p:pic>
        <p:nvPicPr>
          <p:cNvPr id="45059" name="Picture 2" descr="F:\LPC\LPC projects\GPG projects\argyle\Code Drafts\Draft 3 - nov 2014\Application review Process-Argyle FBC-rev-11-14.jpg">
            <a:extLst>
              <a:ext uri="{FF2B5EF4-FFF2-40B4-BE49-F238E27FC236}">
                <a16:creationId xmlns:a16="http://schemas.microsoft.com/office/drawing/2014/main" id="{009BB1B6-D082-4988-B49B-38C36AAB518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3139" r="3511" b="78520"/>
          <a:stretch>
            <a:fillRect/>
          </a:stretch>
        </p:blipFill>
        <p:spPr bwMode="auto">
          <a:xfrm>
            <a:off x="342900" y="2298700"/>
            <a:ext cx="85598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931E392C-D134-46D3-A428-F706BA2D4C6B}"/>
              </a:ext>
            </a:extLst>
          </p:cNvPr>
          <p:cNvSpPr>
            <a:spLocks noGrp="1"/>
          </p:cNvSpPr>
          <p:nvPr>
            <p:ph type="title"/>
          </p:nvPr>
        </p:nvSpPr>
        <p:spPr>
          <a:xfrm>
            <a:off x="5702300" y="2916238"/>
            <a:ext cx="3175000" cy="463550"/>
          </a:xfrm>
        </p:spPr>
        <p:txBody>
          <a:bodyPr>
            <a:normAutofit fontScale="90000"/>
          </a:bodyPr>
          <a:lstStyle/>
          <a:p>
            <a:pPr algn="l" eaLnBrk="1" hangingPunct="1">
              <a:defRPr/>
            </a:pPr>
            <a:r>
              <a:rPr lang="en-US" altLang="en-US" sz="3200"/>
              <a:t>Zoning Framework Plan: </a:t>
            </a:r>
            <a:br>
              <a:rPr lang="en-US" altLang="en-US" sz="3200"/>
            </a:br>
            <a:r>
              <a:rPr lang="en-US" altLang="en-US" sz="3200"/>
              <a:t>Corridor</a:t>
            </a:r>
          </a:p>
        </p:txBody>
      </p:sp>
      <p:pic>
        <p:nvPicPr>
          <p:cNvPr id="46083" name="Picture 2" descr="F:\LPC\LPC projects\GPG projects\argyle\Code Drafts\framework plans\revised framework plans - dec 2014\Argyle_Regulating Plan_Corridor_12.4.14.jpg">
            <a:extLst>
              <a:ext uri="{FF2B5EF4-FFF2-40B4-BE49-F238E27FC236}">
                <a16:creationId xmlns:a16="http://schemas.microsoft.com/office/drawing/2014/main" id="{FDE083DF-002C-4C4D-90F1-86ADAF8F8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600" y="182563"/>
            <a:ext cx="4225925" cy="651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931B0-A80E-4CCB-BB42-2F74DEBA8A41}"/>
              </a:ext>
            </a:extLst>
          </p:cNvPr>
          <p:cNvSpPr>
            <a:spLocks noGrp="1"/>
          </p:cNvSpPr>
          <p:nvPr>
            <p:ph type="title"/>
          </p:nvPr>
        </p:nvSpPr>
        <p:spPr>
          <a:xfrm>
            <a:off x="0" y="325438"/>
            <a:ext cx="9144000" cy="525462"/>
          </a:xfrm>
        </p:spPr>
        <p:txBody>
          <a:bodyPr rtlCol="0">
            <a:normAutofit fontScale="90000"/>
          </a:bodyPr>
          <a:lstStyle/>
          <a:p>
            <a:pPr eaLnBrk="1" fontAlgn="auto" hangingPunct="1">
              <a:spcAft>
                <a:spcPts val="0"/>
              </a:spcAft>
              <a:defRPr/>
            </a:pPr>
            <a:r>
              <a:rPr lang="en-US" dirty="0"/>
              <a:t>Tiered Review and Approval Process for Development</a:t>
            </a:r>
          </a:p>
        </p:txBody>
      </p:sp>
      <p:pic>
        <p:nvPicPr>
          <p:cNvPr id="47107" name="Picture 2" descr="F:\LPC\LPC projects\GPG projects\argyle\Code Drafts\Draft 3 - nov 2014\Application review Process-Argyle FBC-rev-11-14.jpg">
            <a:extLst>
              <a:ext uri="{FF2B5EF4-FFF2-40B4-BE49-F238E27FC236}">
                <a16:creationId xmlns:a16="http://schemas.microsoft.com/office/drawing/2014/main" id="{04975898-A331-4ADF-997B-0AA17706E4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18866" r="3082" b="38264"/>
          <a:stretch>
            <a:fillRect/>
          </a:stretch>
        </p:blipFill>
        <p:spPr bwMode="auto">
          <a:xfrm>
            <a:off x="225425" y="1066800"/>
            <a:ext cx="8601075"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65473-1C92-4CA7-AB2B-45B81FDF2A0C}"/>
              </a:ext>
            </a:extLst>
          </p:cNvPr>
          <p:cNvSpPr>
            <a:spLocks noGrp="1"/>
          </p:cNvSpPr>
          <p:nvPr>
            <p:ph type="title"/>
          </p:nvPr>
        </p:nvSpPr>
        <p:spPr>
          <a:xfrm>
            <a:off x="0" y="490538"/>
            <a:ext cx="9144000" cy="525462"/>
          </a:xfrm>
        </p:spPr>
        <p:txBody>
          <a:bodyPr rtlCol="0">
            <a:normAutofit fontScale="90000"/>
          </a:bodyPr>
          <a:lstStyle/>
          <a:p>
            <a:pPr eaLnBrk="1" fontAlgn="auto" hangingPunct="1">
              <a:spcAft>
                <a:spcPts val="0"/>
              </a:spcAft>
              <a:defRPr/>
            </a:pPr>
            <a:r>
              <a:rPr lang="en-US" dirty="0"/>
              <a:t>Tiered Review and Approval Process for Development</a:t>
            </a:r>
          </a:p>
        </p:txBody>
      </p:sp>
      <p:pic>
        <p:nvPicPr>
          <p:cNvPr id="48131" name="Picture 2" descr="F:\LPC\LPC projects\GPG projects\argyle\Code Drafts\Draft 3 - nov 2014\Application review Process-Argyle FBC-rev-11-14.jpg">
            <a:extLst>
              <a:ext uri="{FF2B5EF4-FFF2-40B4-BE49-F238E27FC236}">
                <a16:creationId xmlns:a16="http://schemas.microsoft.com/office/drawing/2014/main" id="{E536D45D-1BAB-41CD-81C5-D8703E9EC8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59413" r="1518"/>
          <a:stretch>
            <a:fillRect/>
          </a:stretch>
        </p:blipFill>
        <p:spPr bwMode="auto">
          <a:xfrm>
            <a:off x="177800" y="1219200"/>
            <a:ext cx="8747125"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CEA15FD-142B-4C68-887A-3002ED23CA34}"/>
              </a:ext>
            </a:extLst>
          </p:cNvPr>
          <p:cNvSpPr/>
          <p:nvPr/>
        </p:nvSpPr>
        <p:spPr>
          <a:xfrm>
            <a:off x="6451600" y="4445000"/>
            <a:ext cx="1739900" cy="965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Rounded Corners 4">
            <a:extLst>
              <a:ext uri="{FF2B5EF4-FFF2-40B4-BE49-F238E27FC236}">
                <a16:creationId xmlns:a16="http://schemas.microsoft.com/office/drawing/2014/main" id="{9703A3A0-44A2-4868-8E08-A73ECE184F50}"/>
              </a:ext>
            </a:extLst>
          </p:cNvPr>
          <p:cNvSpPr/>
          <p:nvPr/>
        </p:nvSpPr>
        <p:spPr>
          <a:xfrm>
            <a:off x="4024426" y="2192669"/>
            <a:ext cx="2541181" cy="391172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F758E95-257E-4057-8EB4-3483E9A8B865}"/>
              </a:ext>
            </a:extLst>
          </p:cNvPr>
          <p:cNvSpPr/>
          <p:nvPr/>
        </p:nvSpPr>
        <p:spPr>
          <a:xfrm>
            <a:off x="1394344" y="2192669"/>
            <a:ext cx="2541181" cy="391172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5F49C4C-598B-48C7-8092-CCB0D88634F6}"/>
              </a:ext>
            </a:extLst>
          </p:cNvPr>
          <p:cNvSpPr txBox="1"/>
          <p:nvPr/>
        </p:nvSpPr>
        <p:spPr>
          <a:xfrm>
            <a:off x="1756095" y="5578568"/>
            <a:ext cx="1817677" cy="369332"/>
          </a:xfrm>
          <a:prstGeom prst="rect">
            <a:avLst/>
          </a:prstGeom>
          <a:noFill/>
        </p:spPr>
        <p:txBody>
          <a:bodyPr wrap="none" rtlCol="0">
            <a:spAutoFit/>
          </a:bodyPr>
          <a:lstStyle/>
          <a:p>
            <a:r>
              <a:rPr lang="en-US" b="1" dirty="0">
                <a:solidFill>
                  <a:srgbClr val="FF0000"/>
                </a:solidFill>
              </a:rPr>
              <a:t>STAFF APPROVAL</a:t>
            </a:r>
          </a:p>
        </p:txBody>
      </p:sp>
      <p:sp>
        <p:nvSpPr>
          <p:cNvPr id="10" name="TextBox 9">
            <a:extLst>
              <a:ext uri="{FF2B5EF4-FFF2-40B4-BE49-F238E27FC236}">
                <a16:creationId xmlns:a16="http://schemas.microsoft.com/office/drawing/2014/main" id="{C0F2DA46-6D85-4D51-B998-7F254EE77A19}"/>
              </a:ext>
            </a:extLst>
          </p:cNvPr>
          <p:cNvSpPr txBox="1"/>
          <p:nvPr/>
        </p:nvSpPr>
        <p:spPr>
          <a:xfrm>
            <a:off x="4421219" y="5458066"/>
            <a:ext cx="1747594" cy="646331"/>
          </a:xfrm>
          <a:prstGeom prst="rect">
            <a:avLst/>
          </a:prstGeom>
          <a:noFill/>
        </p:spPr>
        <p:txBody>
          <a:bodyPr wrap="none" rtlCol="0">
            <a:spAutoFit/>
          </a:bodyPr>
          <a:lstStyle/>
          <a:p>
            <a:pPr algn="ctr"/>
            <a:r>
              <a:rPr lang="en-US" b="1" dirty="0">
                <a:solidFill>
                  <a:srgbClr val="00B0F0"/>
                </a:solidFill>
              </a:rPr>
              <a:t>P&amp;Z and Council</a:t>
            </a:r>
          </a:p>
          <a:p>
            <a:pPr algn="ctr"/>
            <a:r>
              <a:rPr lang="en-US" b="1" dirty="0">
                <a:solidFill>
                  <a:srgbClr val="00B0F0"/>
                </a:solidFill>
              </a:rPr>
              <a:t> APPROVAL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0B1A7161-21C8-4897-90D0-20DDC52ECFA2}"/>
              </a:ext>
            </a:extLst>
          </p:cNvPr>
          <p:cNvSpPr>
            <a:spLocks noGrp="1"/>
          </p:cNvSpPr>
          <p:nvPr>
            <p:ph type="title"/>
          </p:nvPr>
        </p:nvSpPr>
        <p:spPr>
          <a:xfrm>
            <a:off x="457200" y="185738"/>
            <a:ext cx="8229600" cy="1143000"/>
          </a:xfrm>
        </p:spPr>
        <p:txBody>
          <a:bodyPr/>
          <a:lstStyle/>
          <a:p>
            <a:pPr eaLnBrk="1" hangingPunct="1"/>
            <a:r>
              <a:rPr lang="en-US" altLang="en-US"/>
              <a:t>Performance and Design Standards</a:t>
            </a:r>
          </a:p>
        </p:txBody>
      </p:sp>
      <p:sp>
        <p:nvSpPr>
          <p:cNvPr id="3" name="Content Placeholder 2">
            <a:extLst>
              <a:ext uri="{FF2B5EF4-FFF2-40B4-BE49-F238E27FC236}">
                <a16:creationId xmlns:a16="http://schemas.microsoft.com/office/drawing/2014/main" id="{F368FC97-7B68-49EF-A5A6-E7A61741F0E0}"/>
              </a:ext>
            </a:extLst>
          </p:cNvPr>
          <p:cNvSpPr>
            <a:spLocks noGrp="1"/>
          </p:cNvSpPr>
          <p:nvPr>
            <p:ph idx="1"/>
          </p:nvPr>
        </p:nvSpPr>
        <p:spPr>
          <a:xfrm>
            <a:off x="457200" y="1282700"/>
            <a:ext cx="8229600" cy="4678363"/>
          </a:xfrm>
        </p:spPr>
        <p:txBody>
          <a:bodyPr rtlCol="0">
            <a:normAutofit fontScale="77500" lnSpcReduction="20000"/>
          </a:bodyPr>
          <a:lstStyle/>
          <a:p>
            <a:pPr eaLnBrk="1" fontAlgn="auto" hangingPunct="1">
              <a:spcAft>
                <a:spcPts val="0"/>
              </a:spcAft>
              <a:buFont typeface="Arial"/>
              <a:buChar char="•"/>
              <a:defRPr/>
            </a:pPr>
            <a:r>
              <a:rPr lang="en-US" dirty="0"/>
              <a:t>Applies during the creation of a Master Development Plan (MDP) by applicant</a:t>
            </a:r>
          </a:p>
          <a:p>
            <a:pPr eaLnBrk="1" fontAlgn="auto" hangingPunct="1">
              <a:spcAft>
                <a:spcPts val="0"/>
              </a:spcAft>
              <a:buFont typeface="Arial"/>
              <a:buChar char="•"/>
              <a:defRPr/>
            </a:pPr>
            <a:r>
              <a:rPr lang="en-US" dirty="0"/>
              <a:t>General standards applicable to all Form-Based Zoning District</a:t>
            </a:r>
          </a:p>
          <a:p>
            <a:pPr lvl="1" eaLnBrk="1" fontAlgn="auto" hangingPunct="1">
              <a:spcAft>
                <a:spcPts val="0"/>
              </a:spcAft>
              <a:buFont typeface="Arial"/>
              <a:buChar char="–"/>
              <a:defRPr/>
            </a:pPr>
            <a:r>
              <a:rPr lang="en-US" dirty="0"/>
              <a:t>General layout</a:t>
            </a:r>
          </a:p>
          <a:p>
            <a:pPr lvl="1" eaLnBrk="1" fontAlgn="auto" hangingPunct="1">
              <a:spcAft>
                <a:spcPts val="0"/>
              </a:spcAft>
              <a:buFont typeface="Arial"/>
              <a:buChar char="–"/>
              <a:defRPr/>
            </a:pPr>
            <a:r>
              <a:rPr lang="en-US" dirty="0"/>
              <a:t>Street design</a:t>
            </a:r>
          </a:p>
          <a:p>
            <a:pPr lvl="1" eaLnBrk="1" fontAlgn="auto" hangingPunct="1">
              <a:spcAft>
                <a:spcPts val="0"/>
              </a:spcAft>
              <a:buFont typeface="Arial"/>
              <a:buChar char="–"/>
              <a:defRPr/>
            </a:pPr>
            <a:r>
              <a:rPr lang="en-US" dirty="0"/>
              <a:t>Open Space</a:t>
            </a:r>
          </a:p>
          <a:p>
            <a:pPr lvl="1" eaLnBrk="1" fontAlgn="auto" hangingPunct="1">
              <a:spcAft>
                <a:spcPts val="0"/>
              </a:spcAft>
              <a:buFont typeface="Arial"/>
              <a:buChar char="–"/>
              <a:defRPr/>
            </a:pPr>
            <a:r>
              <a:rPr lang="en-US" dirty="0"/>
              <a:t>Special Designations</a:t>
            </a:r>
          </a:p>
          <a:p>
            <a:pPr lvl="1" eaLnBrk="1" fontAlgn="auto" hangingPunct="1">
              <a:spcAft>
                <a:spcPts val="0"/>
              </a:spcAft>
              <a:buFont typeface="Arial"/>
              <a:buChar char="–"/>
              <a:defRPr/>
            </a:pPr>
            <a:r>
              <a:rPr lang="en-US" dirty="0"/>
              <a:t>Building Design</a:t>
            </a:r>
          </a:p>
          <a:p>
            <a:pPr lvl="1" eaLnBrk="1" fontAlgn="auto" hangingPunct="1">
              <a:spcAft>
                <a:spcPts val="0"/>
              </a:spcAft>
              <a:buFont typeface="Arial"/>
              <a:buChar char="–"/>
              <a:defRPr/>
            </a:pPr>
            <a:r>
              <a:rPr lang="en-US" dirty="0"/>
              <a:t>Architectural Design</a:t>
            </a:r>
          </a:p>
          <a:p>
            <a:pPr lvl="1" eaLnBrk="1" fontAlgn="auto" hangingPunct="1">
              <a:spcAft>
                <a:spcPts val="0"/>
              </a:spcAft>
              <a:buFont typeface="Arial"/>
              <a:buChar char="–"/>
              <a:defRPr/>
            </a:pPr>
            <a:r>
              <a:rPr lang="en-US" dirty="0"/>
              <a:t>Parking</a:t>
            </a:r>
          </a:p>
          <a:p>
            <a:pPr lvl="1" eaLnBrk="1" fontAlgn="auto" hangingPunct="1">
              <a:spcAft>
                <a:spcPts val="0"/>
              </a:spcAft>
              <a:buFont typeface="Arial"/>
              <a:buChar char="–"/>
              <a:defRPr/>
            </a:pPr>
            <a:r>
              <a:rPr lang="en-US" dirty="0"/>
              <a:t>Screening and landscaping</a:t>
            </a:r>
          </a:p>
          <a:p>
            <a:pPr eaLnBrk="1" fontAlgn="auto" hangingPunct="1">
              <a:spcAft>
                <a:spcPts val="0"/>
              </a:spcAft>
              <a:buFont typeface="Arial"/>
              <a:buChar char="•"/>
              <a:defRPr/>
            </a:pPr>
            <a:r>
              <a:rPr lang="en-US" dirty="0"/>
              <a:t>Standards specific to each form-based zoning district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a:extLst>
              <a:ext uri="{FF2B5EF4-FFF2-40B4-BE49-F238E27FC236}">
                <a16:creationId xmlns:a16="http://schemas.microsoft.com/office/drawing/2014/main" id="{20F1BB8E-EC9D-4D78-8DCB-B51E120FA5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5600"/>
            <a:ext cx="4529138"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4">
            <a:extLst>
              <a:ext uri="{FF2B5EF4-FFF2-40B4-BE49-F238E27FC236}">
                <a16:creationId xmlns:a16="http://schemas.microsoft.com/office/drawing/2014/main" id="{09F0878E-E782-41BD-821C-F2E50FADF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875" y="355600"/>
            <a:ext cx="4429125"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CB3C6E8-014C-462E-9701-7214F3B7ECDF}"/>
              </a:ext>
            </a:extLst>
          </p:cNvPr>
          <p:cNvSpPr/>
          <p:nvPr/>
        </p:nvSpPr>
        <p:spPr>
          <a:xfrm rot="19387130">
            <a:off x="1607723" y="2329052"/>
            <a:ext cx="5842830"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chemeClr val="accent2">
                    <a:lumMod val="40000"/>
                    <a:lumOff val="60000"/>
                  </a:schemeClr>
                </a:solidFill>
              </a:rPr>
              <a:t>SAMPLE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22601-D6F4-44CC-96F4-B4B5FDDC459A}"/>
              </a:ext>
            </a:extLst>
          </p:cNvPr>
          <p:cNvSpPr>
            <a:spLocks noGrp="1"/>
          </p:cNvSpPr>
          <p:nvPr>
            <p:ph type="title"/>
          </p:nvPr>
        </p:nvSpPr>
        <p:spPr>
          <a:xfrm>
            <a:off x="457200" y="274638"/>
            <a:ext cx="8229600" cy="689419"/>
          </a:xfrm>
        </p:spPr>
        <p:txBody>
          <a:bodyPr>
            <a:normAutofit fontScale="90000"/>
          </a:bodyPr>
          <a:lstStyle/>
          <a:p>
            <a:r>
              <a:rPr lang="en-US" dirty="0"/>
              <a:t>2017 Comprehensive Plan Update</a:t>
            </a:r>
          </a:p>
        </p:txBody>
      </p:sp>
      <p:sp>
        <p:nvSpPr>
          <p:cNvPr id="3" name="Content Placeholder 2">
            <a:extLst>
              <a:ext uri="{FF2B5EF4-FFF2-40B4-BE49-F238E27FC236}">
                <a16:creationId xmlns:a16="http://schemas.microsoft.com/office/drawing/2014/main" id="{77A48737-5494-4546-B564-228EF2A77B4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6F056D6-0F75-4FEE-B900-2485C0D32987}"/>
              </a:ext>
            </a:extLst>
          </p:cNvPr>
          <p:cNvPicPr>
            <a:picLocks noChangeAspect="1"/>
          </p:cNvPicPr>
          <p:nvPr/>
        </p:nvPicPr>
        <p:blipFill>
          <a:blip r:embed="rId2"/>
          <a:stretch>
            <a:fillRect/>
          </a:stretch>
        </p:blipFill>
        <p:spPr>
          <a:xfrm>
            <a:off x="142621" y="1108099"/>
            <a:ext cx="8858758" cy="5654207"/>
          </a:xfrm>
          <a:prstGeom prst="rect">
            <a:avLst/>
          </a:prstGeom>
        </p:spPr>
      </p:pic>
      <p:sp>
        <p:nvSpPr>
          <p:cNvPr id="5" name="Oval 4">
            <a:extLst>
              <a:ext uri="{FF2B5EF4-FFF2-40B4-BE49-F238E27FC236}">
                <a16:creationId xmlns:a16="http://schemas.microsoft.com/office/drawing/2014/main" id="{9575DFF1-E573-46DF-A6AA-48E3EFD159ED}"/>
              </a:ext>
            </a:extLst>
          </p:cNvPr>
          <p:cNvSpPr/>
          <p:nvPr/>
        </p:nvSpPr>
        <p:spPr>
          <a:xfrm rot="1154277">
            <a:off x="1153798" y="2655749"/>
            <a:ext cx="729258" cy="194336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502A6BE-D327-49AE-BBAA-7159CB67FF72}"/>
              </a:ext>
            </a:extLst>
          </p:cNvPr>
          <p:cNvSpPr/>
          <p:nvPr/>
        </p:nvSpPr>
        <p:spPr>
          <a:xfrm rot="1154277">
            <a:off x="1002523" y="4777490"/>
            <a:ext cx="729258" cy="993429"/>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7297617-CA35-4EE2-BC2E-872A8A1B8D61}"/>
              </a:ext>
            </a:extLst>
          </p:cNvPr>
          <p:cNvSpPr/>
          <p:nvPr/>
        </p:nvSpPr>
        <p:spPr>
          <a:xfrm rot="1154277">
            <a:off x="3451554" y="4157643"/>
            <a:ext cx="729258" cy="993429"/>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5680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35C08160-69F4-4F5D-A293-238CD693BD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79400"/>
            <a:ext cx="44259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a:extLst>
              <a:ext uri="{FF2B5EF4-FFF2-40B4-BE49-F238E27FC236}">
                <a16:creationId xmlns:a16="http://schemas.microsoft.com/office/drawing/2014/main" id="{DC1E5CD2-E845-4C06-915B-3DEFA0615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2313" y="317500"/>
            <a:ext cx="4573587"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8050C1F-6FBB-46C9-B45F-F78388BDC426}"/>
              </a:ext>
            </a:extLst>
          </p:cNvPr>
          <p:cNvSpPr/>
          <p:nvPr/>
        </p:nvSpPr>
        <p:spPr>
          <a:xfrm rot="19387130">
            <a:off x="1607723" y="2329052"/>
            <a:ext cx="5842830"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chemeClr val="accent2">
                    <a:lumMod val="40000"/>
                    <a:lumOff val="60000"/>
                  </a:schemeClr>
                </a:solidFill>
              </a:rPr>
              <a:t>SAMPLE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07E15832-BED7-4458-B17C-4EBA89B02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09538"/>
            <a:ext cx="4438650" cy="592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a:extLst>
              <a:ext uri="{FF2B5EF4-FFF2-40B4-BE49-F238E27FC236}">
                <a16:creationId xmlns:a16="http://schemas.microsoft.com/office/drawing/2014/main" id="{527367E0-417F-4902-AF04-6D2F079B29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163" y="152400"/>
            <a:ext cx="4516437"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A74282E-E18B-4AD4-85E2-001881358BB7}"/>
              </a:ext>
            </a:extLst>
          </p:cNvPr>
          <p:cNvSpPr/>
          <p:nvPr/>
        </p:nvSpPr>
        <p:spPr>
          <a:xfrm rot="19387130">
            <a:off x="1607723" y="2329052"/>
            <a:ext cx="5842830"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chemeClr val="accent2">
                    <a:lumMod val="40000"/>
                    <a:lumOff val="60000"/>
                  </a:schemeClr>
                </a:solidFill>
              </a:rPr>
              <a:t>SAMPLE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15DBD-E066-4DFF-AB2D-DFD8E9F32962}"/>
              </a:ext>
            </a:extLst>
          </p:cNvPr>
          <p:cNvSpPr>
            <a:spLocks noGrp="1"/>
          </p:cNvSpPr>
          <p:nvPr>
            <p:ph type="title"/>
          </p:nvPr>
        </p:nvSpPr>
        <p:spPr/>
        <p:txBody>
          <a:bodyPr/>
          <a:lstStyle/>
          <a:p>
            <a:r>
              <a:rPr lang="en-US" dirty="0"/>
              <a:t>Goals of Argyle’s FBC</a:t>
            </a:r>
          </a:p>
        </p:txBody>
      </p:sp>
      <p:sp>
        <p:nvSpPr>
          <p:cNvPr id="3" name="Content Placeholder 2">
            <a:extLst>
              <a:ext uri="{FF2B5EF4-FFF2-40B4-BE49-F238E27FC236}">
                <a16:creationId xmlns:a16="http://schemas.microsoft.com/office/drawing/2014/main" id="{52A4A8A3-E617-4A29-882A-80B723DF34DE}"/>
              </a:ext>
            </a:extLst>
          </p:cNvPr>
          <p:cNvSpPr>
            <a:spLocks noGrp="1"/>
          </p:cNvSpPr>
          <p:nvPr>
            <p:ph idx="1"/>
          </p:nvPr>
        </p:nvSpPr>
        <p:spPr/>
        <p:txBody>
          <a:bodyPr>
            <a:normAutofit fontScale="85000" lnSpcReduction="10000"/>
          </a:bodyPr>
          <a:lstStyle/>
          <a:p>
            <a:r>
              <a:rPr lang="en-US" dirty="0"/>
              <a:t>Creating neighborhood AND developer certainty </a:t>
            </a:r>
          </a:p>
          <a:p>
            <a:r>
              <a:rPr lang="en-US" dirty="0"/>
              <a:t>Incentivizing coordinated private/public sector investment in infrastructure</a:t>
            </a:r>
          </a:p>
          <a:p>
            <a:r>
              <a:rPr lang="en-US" dirty="0"/>
              <a:t>Balancing prescribed quality with market flexibility</a:t>
            </a:r>
          </a:p>
          <a:p>
            <a:r>
              <a:rPr lang="en-US" dirty="0"/>
              <a:t>Efficient development review/entitlement process</a:t>
            </a:r>
          </a:p>
          <a:p>
            <a:r>
              <a:rPr lang="en-US" dirty="0"/>
              <a:t>Designing roadways to support town character via creating special street types for the FBC Areas</a:t>
            </a:r>
          </a:p>
          <a:p>
            <a:r>
              <a:rPr lang="en-US" dirty="0"/>
              <a:t>To attract the Town’s fair share of quality mixed use (retail, restaurants, and residential) to minimize the tax  burden on existing residents</a:t>
            </a:r>
          </a:p>
          <a:p>
            <a:endParaRPr lang="en-US" dirty="0"/>
          </a:p>
        </p:txBody>
      </p:sp>
    </p:spTree>
    <p:extLst>
      <p:ext uri="{BB962C8B-B14F-4D97-AF65-F5344CB8AC3E}">
        <p14:creationId xmlns:p14="http://schemas.microsoft.com/office/powerpoint/2010/main" val="17067234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C2CCAA-91AA-4165-BBA4-47F59068286A}"/>
              </a:ext>
            </a:extLst>
          </p:cNvPr>
          <p:cNvSpPr>
            <a:spLocks noGrp="1"/>
          </p:cNvSpPr>
          <p:nvPr>
            <p:ph type="ctrTitle"/>
          </p:nvPr>
        </p:nvSpPr>
        <p:spPr/>
        <p:txBody>
          <a:bodyPr/>
          <a:lstStyle/>
          <a:p>
            <a:r>
              <a:rPr lang="en-US" dirty="0"/>
              <a:t>Are the Goals of the FBC still valid and applicable to Argyle?</a:t>
            </a:r>
          </a:p>
        </p:txBody>
      </p:sp>
    </p:spTree>
    <p:extLst>
      <p:ext uri="{BB962C8B-B14F-4D97-AF65-F5344CB8AC3E}">
        <p14:creationId xmlns:p14="http://schemas.microsoft.com/office/powerpoint/2010/main" val="32326472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600" dirty="0"/>
              <a:t>Critical Issues and Challenges</a:t>
            </a:r>
          </a:p>
        </p:txBody>
      </p:sp>
      <p:sp>
        <p:nvSpPr>
          <p:cNvPr id="5" name="Subtitle 4"/>
          <p:cNvSpPr>
            <a:spLocks noGrp="1"/>
          </p:cNvSpPr>
          <p:nvPr>
            <p:ph type="subTitle" idx="1"/>
          </p:nvPr>
        </p:nvSpPr>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Common Challenges with</a:t>
            </a:r>
            <a:br>
              <a:rPr lang="en-US" sz="3200" dirty="0"/>
            </a:br>
            <a:r>
              <a:rPr lang="en-US" sz="3200" dirty="0"/>
              <a:t>Implementing FBCs</a:t>
            </a:r>
          </a:p>
        </p:txBody>
      </p:sp>
      <p:sp>
        <p:nvSpPr>
          <p:cNvPr id="3" name="Content Placeholder 2"/>
          <p:cNvSpPr>
            <a:spLocks noGrp="1"/>
          </p:cNvSpPr>
          <p:nvPr>
            <p:ph idx="1"/>
          </p:nvPr>
        </p:nvSpPr>
        <p:spPr/>
        <p:txBody>
          <a:bodyPr>
            <a:normAutofit fontScale="92500"/>
          </a:bodyPr>
          <a:lstStyle/>
          <a:p>
            <a:r>
              <a:rPr lang="en-US" sz="2800" dirty="0"/>
              <a:t>Code is too detailed/complex</a:t>
            </a:r>
          </a:p>
          <a:p>
            <a:r>
              <a:rPr lang="en-US" sz="2800" dirty="0"/>
              <a:t>Difficult for applicants to understand/apply (making it more expensive to develop and longer for approvals)</a:t>
            </a:r>
          </a:p>
          <a:p>
            <a:r>
              <a:rPr lang="en-US" sz="2800" dirty="0"/>
              <a:t>Developments require a lot of modifications (or variances) to the code</a:t>
            </a:r>
          </a:p>
          <a:p>
            <a:r>
              <a:rPr lang="en-US" sz="2800" dirty="0"/>
              <a:t>Resulting development does not look anything like the original vision (images in the code are intended to illustrate the principles of good urban design)</a:t>
            </a:r>
          </a:p>
          <a:p>
            <a:r>
              <a:rPr lang="en-US" sz="2800" dirty="0"/>
              <a:t>Agreement/expectations on the ultimate outcomes desired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3200" dirty="0"/>
              <a:t>Common Challenges from Various</a:t>
            </a:r>
            <a:br>
              <a:rPr lang="en-US" sz="3200" dirty="0"/>
            </a:br>
            <a:r>
              <a:rPr lang="en-US" sz="3200" dirty="0"/>
              <a:t>FBC Implementation Efforts</a:t>
            </a:r>
          </a:p>
        </p:txBody>
      </p:sp>
      <p:sp>
        <p:nvSpPr>
          <p:cNvPr id="3" name="Content Placeholder 2"/>
          <p:cNvSpPr>
            <a:spLocks noGrp="1"/>
          </p:cNvSpPr>
          <p:nvPr>
            <p:ph idx="1"/>
          </p:nvPr>
        </p:nvSpPr>
        <p:spPr>
          <a:xfrm>
            <a:off x="457200" y="1573305"/>
            <a:ext cx="8229600" cy="4525963"/>
          </a:xfrm>
        </p:spPr>
        <p:txBody>
          <a:bodyPr>
            <a:normAutofit/>
          </a:bodyPr>
          <a:lstStyle/>
          <a:p>
            <a:r>
              <a:rPr lang="en-US" sz="2800" dirty="0"/>
              <a:t>Infill, redevelopment areas are more complex to apply FBCs:</a:t>
            </a:r>
          </a:p>
          <a:p>
            <a:pPr lvl="1"/>
            <a:r>
              <a:rPr lang="en-US" sz="2400" dirty="0"/>
              <a:t>Lack of master development plan</a:t>
            </a:r>
          </a:p>
          <a:p>
            <a:pPr lvl="1"/>
            <a:r>
              <a:rPr lang="en-US" sz="2400" dirty="0"/>
              <a:t>Smaller properties that are owned by multiple property owners making coordination challenging</a:t>
            </a:r>
          </a:p>
          <a:p>
            <a:r>
              <a:rPr lang="en-US" sz="2800" dirty="0"/>
              <a:t>Be willing to amend code based on what works and does not work within the community context</a:t>
            </a:r>
          </a:p>
          <a:p>
            <a:r>
              <a:rPr lang="en-US" sz="2800" dirty="0"/>
              <a:t>Need for flexibility in interpreting some of the more subjective requirements of the Code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Other Considerations</a:t>
            </a:r>
          </a:p>
        </p:txBody>
      </p:sp>
      <p:sp>
        <p:nvSpPr>
          <p:cNvPr id="3" name="Content Placeholder 2"/>
          <p:cNvSpPr>
            <a:spLocks noGrp="1"/>
          </p:cNvSpPr>
          <p:nvPr>
            <p:ph idx="1"/>
          </p:nvPr>
        </p:nvSpPr>
        <p:spPr/>
        <p:txBody>
          <a:bodyPr>
            <a:normAutofit fontScale="77500" lnSpcReduction="20000"/>
          </a:bodyPr>
          <a:lstStyle/>
          <a:p>
            <a:r>
              <a:rPr lang="en-US" dirty="0"/>
              <a:t>Designation of sub-districts and flexibility to move the sub-district boundaries</a:t>
            </a:r>
          </a:p>
          <a:p>
            <a:r>
              <a:rPr lang="en-US" dirty="0"/>
              <a:t>Conflicts between sections of the code and conventional zoning (of surrounding properties)</a:t>
            </a:r>
          </a:p>
          <a:p>
            <a:r>
              <a:rPr lang="en-US" dirty="0"/>
              <a:t>Outcomes desired by the community (are the development projects under the FBC better than projects under conventional zoning?)</a:t>
            </a:r>
          </a:p>
          <a:p>
            <a:r>
              <a:rPr lang="en-US" dirty="0"/>
              <a:t>Doctrinaire adherence to the code creates challenges; but modifications may set a precedent that may be undesirable</a:t>
            </a:r>
          </a:p>
          <a:p>
            <a:r>
              <a:rPr lang="en-US" dirty="0"/>
              <a:t>Where to establish the flexibility threshold for good projects to come forward – focus on continuity of streets and pedestrian frontages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DFCA4-DAC6-4734-B515-FB37F4D0E050}"/>
              </a:ext>
            </a:extLst>
          </p:cNvPr>
          <p:cNvSpPr>
            <a:spLocks noGrp="1"/>
          </p:cNvSpPr>
          <p:nvPr>
            <p:ph type="title"/>
          </p:nvPr>
        </p:nvSpPr>
        <p:spPr/>
        <p:txBody>
          <a:bodyPr/>
          <a:lstStyle/>
          <a:p>
            <a:r>
              <a:rPr lang="en-US" dirty="0"/>
              <a:t>Next Step Options</a:t>
            </a:r>
          </a:p>
        </p:txBody>
      </p:sp>
      <p:sp>
        <p:nvSpPr>
          <p:cNvPr id="3" name="Content Placeholder 2">
            <a:extLst>
              <a:ext uri="{FF2B5EF4-FFF2-40B4-BE49-F238E27FC236}">
                <a16:creationId xmlns:a16="http://schemas.microsoft.com/office/drawing/2014/main" id="{D492AC5C-BDEC-4BFF-A664-66B033A47195}"/>
              </a:ext>
            </a:extLst>
          </p:cNvPr>
          <p:cNvSpPr>
            <a:spLocks noGrp="1"/>
          </p:cNvSpPr>
          <p:nvPr>
            <p:ph idx="1"/>
          </p:nvPr>
        </p:nvSpPr>
        <p:spPr/>
        <p:txBody>
          <a:bodyPr/>
          <a:lstStyle/>
          <a:p>
            <a:r>
              <a:rPr lang="en-US" dirty="0"/>
              <a:t>Repeal the FBC ordinance in its entirety</a:t>
            </a:r>
          </a:p>
          <a:p>
            <a:pPr marL="457200" lvl="1" indent="0">
              <a:buNone/>
            </a:pPr>
            <a:r>
              <a:rPr lang="en-US" dirty="0"/>
              <a:t>Cons: Could limit the city’s ability to maximize the quality commercial development that it can attract, especially along IH-35W (Comprehensive Plan will have to be amended to be consistent)</a:t>
            </a:r>
          </a:p>
          <a:p>
            <a:r>
              <a:rPr lang="en-US" dirty="0"/>
              <a:t>Modify the FBC to provide it as an option (similar to the city’s PD District) with the requirement for mixed use and walkability </a:t>
            </a:r>
          </a:p>
        </p:txBody>
      </p:sp>
    </p:spTree>
    <p:extLst>
      <p:ext uri="{BB962C8B-B14F-4D97-AF65-F5344CB8AC3E}">
        <p14:creationId xmlns:p14="http://schemas.microsoft.com/office/powerpoint/2010/main" val="249355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CBCF12-04E6-40FB-835E-CC2280CAB706}"/>
              </a:ext>
            </a:extLst>
          </p:cNvPr>
          <p:cNvSpPr>
            <a:spLocks noGrp="1"/>
          </p:cNvSpPr>
          <p:nvPr>
            <p:ph type="ctrTitle"/>
          </p:nvPr>
        </p:nvSpPr>
        <p:spPr/>
        <p:txBody>
          <a:bodyPr/>
          <a:lstStyle/>
          <a:p>
            <a:r>
              <a:rPr lang="en-US" dirty="0"/>
              <a:t>Discussion</a:t>
            </a:r>
          </a:p>
        </p:txBody>
      </p:sp>
      <p:sp>
        <p:nvSpPr>
          <p:cNvPr id="5" name="Subtitle 4">
            <a:extLst>
              <a:ext uri="{FF2B5EF4-FFF2-40B4-BE49-F238E27FC236}">
                <a16:creationId xmlns:a16="http://schemas.microsoft.com/office/drawing/2014/main" id="{1396D419-2C39-4A8F-B5FC-F575EA6A1F0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2708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592796" y="885584"/>
            <a:ext cx="5886904" cy="4521944"/>
            <a:chOff x="1401905" y="480718"/>
            <a:chExt cx="6433995" cy="4942182"/>
          </a:xfrm>
        </p:grpSpPr>
        <p:sp>
          <p:nvSpPr>
            <p:cNvPr id="5" name="Oval 4"/>
            <p:cNvSpPr/>
            <p:nvPr/>
          </p:nvSpPr>
          <p:spPr>
            <a:xfrm>
              <a:off x="3598863" y="2101850"/>
              <a:ext cx="2235200" cy="22352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2"/>
                  </a:solidFill>
                </a:rPr>
                <a:t>Argyle</a:t>
              </a:r>
            </a:p>
            <a:p>
              <a:pPr algn="ctr" fontAlgn="auto">
                <a:spcBef>
                  <a:spcPts val="0"/>
                </a:spcBef>
                <a:spcAft>
                  <a:spcPts val="0"/>
                </a:spcAft>
                <a:defRPr/>
              </a:pPr>
              <a:r>
                <a:rPr lang="en-US" b="1" dirty="0">
                  <a:solidFill>
                    <a:schemeClr val="tx2"/>
                  </a:solidFill>
                </a:rPr>
                <a:t>Form-Based Code</a:t>
              </a:r>
            </a:p>
          </p:txBody>
        </p:sp>
        <p:sp>
          <p:nvSpPr>
            <p:cNvPr id="8" name="Right Arrow 7"/>
            <p:cNvSpPr/>
            <p:nvPr/>
          </p:nvSpPr>
          <p:spPr>
            <a:xfrm rot="2028471">
              <a:off x="1823047" y="1669233"/>
              <a:ext cx="2219325" cy="1125629"/>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effectLst>
                    <a:outerShdw blurRad="38100" dist="38100" dir="2700000" algn="tl">
                      <a:srgbClr val="000000">
                        <a:alpha val="43137"/>
                      </a:srgbClr>
                    </a:outerShdw>
                  </a:effectLst>
                </a:rPr>
                <a:t>Market Realities</a:t>
              </a:r>
            </a:p>
          </p:txBody>
        </p:sp>
        <p:sp>
          <p:nvSpPr>
            <p:cNvPr id="9" name="Right Arrow 8"/>
            <p:cNvSpPr/>
            <p:nvPr/>
          </p:nvSpPr>
          <p:spPr>
            <a:xfrm>
              <a:off x="1778000" y="2863850"/>
              <a:ext cx="1930400" cy="657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Leadership</a:t>
              </a:r>
            </a:p>
          </p:txBody>
        </p:sp>
        <p:sp>
          <p:nvSpPr>
            <p:cNvPr id="14" name="Down Arrow 13"/>
            <p:cNvSpPr/>
            <p:nvPr/>
          </p:nvSpPr>
          <p:spPr>
            <a:xfrm rot="8043578">
              <a:off x="5704864" y="3471417"/>
              <a:ext cx="870857" cy="2336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spcBef>
                  <a:spcPts val="0"/>
                </a:spcBef>
                <a:spcAft>
                  <a:spcPts val="0"/>
                </a:spcAft>
                <a:defRPr/>
              </a:pPr>
              <a:r>
                <a:rPr lang="en-US" dirty="0"/>
                <a:t>Zoning</a:t>
              </a:r>
            </a:p>
          </p:txBody>
        </p:sp>
        <p:sp>
          <p:nvSpPr>
            <p:cNvPr id="16" name="Oval 15"/>
            <p:cNvSpPr/>
            <p:nvPr/>
          </p:nvSpPr>
          <p:spPr>
            <a:xfrm>
              <a:off x="5506188" y="2101850"/>
              <a:ext cx="2329712" cy="1966913"/>
            </a:xfrm>
            <a:prstGeom prst="ellipse">
              <a:avLst/>
            </a:prstGeom>
            <a:solidFill>
              <a:schemeClr val="accent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effectLst>
                    <a:outerShdw blurRad="38100" dist="38100" dir="2700000" algn="tl">
                      <a:srgbClr val="000000">
                        <a:alpha val="43137"/>
                      </a:srgbClr>
                    </a:outerShdw>
                  </a:effectLst>
                </a:rPr>
                <a:t>Infrastructure  Needs and Phasing</a:t>
              </a:r>
            </a:p>
          </p:txBody>
        </p:sp>
        <p:sp>
          <p:nvSpPr>
            <p:cNvPr id="12" name="Down Arrow 11"/>
            <p:cNvSpPr/>
            <p:nvPr/>
          </p:nvSpPr>
          <p:spPr>
            <a:xfrm rot="2010916">
              <a:off x="5546554" y="495126"/>
              <a:ext cx="1207272" cy="2287524"/>
            </a:xfrm>
            <a:prstGeom prst="downArrow">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spcBef>
                  <a:spcPts val="0"/>
                </a:spcBef>
                <a:spcAft>
                  <a:spcPts val="0"/>
                </a:spcAft>
                <a:defRPr/>
              </a:pPr>
              <a:r>
                <a:rPr lang="en-US" dirty="0">
                  <a:solidFill>
                    <a:schemeClr val="bg1"/>
                  </a:solidFill>
                </a:rPr>
                <a:t>Economic</a:t>
              </a:r>
              <a:r>
                <a:rPr lang="en-US" dirty="0">
                  <a:solidFill>
                    <a:schemeClr val="accent2">
                      <a:lumMod val="50000"/>
                    </a:schemeClr>
                  </a:solidFill>
                </a:rPr>
                <a:t> </a:t>
              </a:r>
              <a:r>
                <a:rPr lang="en-US" dirty="0">
                  <a:solidFill>
                    <a:schemeClr val="bg1"/>
                  </a:solidFill>
                </a:rPr>
                <a:t>Development</a:t>
              </a:r>
            </a:p>
          </p:txBody>
        </p:sp>
        <p:sp>
          <p:nvSpPr>
            <p:cNvPr id="17" name="Oval 16"/>
            <p:cNvSpPr/>
            <p:nvPr/>
          </p:nvSpPr>
          <p:spPr>
            <a:xfrm>
              <a:off x="2791782" y="3941763"/>
              <a:ext cx="1764343" cy="1481137"/>
            </a:xfrm>
            <a:prstGeom prst="ellipse">
              <a:avLst/>
            </a:prstGeom>
            <a:solidFill>
              <a:schemeClr val="accent3">
                <a:lumMod val="40000"/>
                <a:lumOff val="60000"/>
                <a:alpha val="74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accent3">
                      <a:lumMod val="50000"/>
                    </a:schemeClr>
                  </a:solidFill>
                  <a:effectLst>
                    <a:outerShdw blurRad="38100" dist="38100" dir="2700000" algn="tl">
                      <a:srgbClr val="000000">
                        <a:alpha val="43137"/>
                      </a:srgbClr>
                    </a:outerShdw>
                  </a:effectLst>
                </a:rPr>
                <a:t>Town character</a:t>
              </a:r>
            </a:p>
            <a:p>
              <a:pPr algn="ctr" fontAlgn="auto">
                <a:spcBef>
                  <a:spcPts val="0"/>
                </a:spcBef>
                <a:spcAft>
                  <a:spcPts val="0"/>
                </a:spcAft>
                <a:defRPr/>
              </a:pPr>
              <a:endParaRPr lang="en-US" b="1" dirty="0">
                <a:solidFill>
                  <a:schemeClr val="accent3">
                    <a:lumMod val="50000"/>
                  </a:schemeClr>
                </a:solidFill>
                <a:effectLst>
                  <a:outerShdw blurRad="38100" dist="38100" dir="2700000" algn="tl">
                    <a:srgbClr val="000000">
                      <a:alpha val="43137"/>
                    </a:srgbClr>
                  </a:outerShdw>
                </a:effectLst>
              </a:endParaRPr>
            </a:p>
          </p:txBody>
        </p:sp>
        <p:sp>
          <p:nvSpPr>
            <p:cNvPr id="7" name="Right Arrow 6"/>
            <p:cNvSpPr/>
            <p:nvPr/>
          </p:nvSpPr>
          <p:spPr>
            <a:xfrm rot="20658704">
              <a:off x="1401905" y="3597174"/>
              <a:ext cx="2446279" cy="657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Property Owners</a:t>
              </a:r>
            </a:p>
          </p:txBody>
        </p:sp>
        <p:sp>
          <p:nvSpPr>
            <p:cNvPr id="13" name="Oval 12"/>
            <p:cNvSpPr/>
            <p:nvPr/>
          </p:nvSpPr>
          <p:spPr>
            <a:xfrm rot="20814963">
              <a:off x="2980737" y="614435"/>
              <a:ext cx="2040918" cy="1903412"/>
            </a:xfrm>
            <a:prstGeom prst="ellipse">
              <a:avLst/>
            </a:prstGeom>
            <a:solidFill>
              <a:schemeClr val="accent3">
                <a:lumMod val="40000"/>
                <a:lumOff val="60000"/>
                <a:alpha val="74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accent3">
                      <a:lumMod val="50000"/>
                    </a:schemeClr>
                  </a:solidFill>
                  <a:effectLst>
                    <a:outerShdw blurRad="38100" dist="38100" dir="2700000" algn="tl">
                      <a:srgbClr val="000000">
                        <a:alpha val="43137"/>
                      </a:srgbClr>
                    </a:outerShdw>
                  </a:effectLst>
                </a:rPr>
                <a:t>Tax Base</a:t>
              </a:r>
            </a:p>
          </p:txBody>
        </p:sp>
        <p:sp>
          <p:nvSpPr>
            <p:cNvPr id="6" name="Right Arrow 5"/>
            <p:cNvSpPr/>
            <p:nvPr/>
          </p:nvSpPr>
          <p:spPr>
            <a:xfrm rot="5802946">
              <a:off x="4169569" y="1056187"/>
              <a:ext cx="1930400" cy="779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Open space</a:t>
              </a:r>
            </a:p>
          </p:txBody>
        </p:sp>
      </p:grpSp>
      <p:sp>
        <p:nvSpPr>
          <p:cNvPr id="18" name="Title 17"/>
          <p:cNvSpPr>
            <a:spLocks noGrp="1"/>
          </p:cNvSpPr>
          <p:nvPr>
            <p:ph type="title"/>
          </p:nvPr>
        </p:nvSpPr>
        <p:spPr>
          <a:xfrm>
            <a:off x="451794" y="81275"/>
            <a:ext cx="8229600" cy="961737"/>
          </a:xfrm>
        </p:spPr>
        <p:txBody>
          <a:bodyPr>
            <a:normAutofit/>
          </a:bodyPr>
          <a:lstStyle/>
          <a:p>
            <a:r>
              <a:rPr lang="en-US" sz="3200" b="1" dirty="0"/>
              <a:t>Inputs to Argyle’s Form-Based Code</a:t>
            </a:r>
          </a:p>
        </p:txBody>
      </p:sp>
      <p:sp>
        <p:nvSpPr>
          <p:cNvPr id="15" name="Slide Number Placeholder 14"/>
          <p:cNvSpPr>
            <a:spLocks noGrp="1"/>
          </p:cNvSpPr>
          <p:nvPr>
            <p:ph type="sldNum" sz="quarter" idx="4294967295"/>
          </p:nvPr>
        </p:nvSpPr>
        <p:spPr>
          <a:xfrm>
            <a:off x="7010400" y="6356350"/>
            <a:ext cx="2133600" cy="365125"/>
          </a:xfrm>
        </p:spPr>
        <p:txBody>
          <a:bodyPr/>
          <a:lstStyle/>
          <a:p>
            <a:fld id="{22845657-7CB7-8742-8DE2-A4E54BFD0ACA}" type="slidenum">
              <a:rPr lang="en-US" smtClean="0"/>
              <a:pPr/>
              <a:t>5</a:t>
            </a:fld>
            <a:endParaRPr lang="en-US"/>
          </a:p>
        </p:txBody>
      </p:sp>
      <p:sp>
        <p:nvSpPr>
          <p:cNvPr id="11" name="Down Arrow 10"/>
          <p:cNvSpPr/>
          <p:nvPr/>
        </p:nvSpPr>
        <p:spPr>
          <a:xfrm rot="10201241">
            <a:off x="4548150" y="3908232"/>
            <a:ext cx="820433" cy="22037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fontAlgn="auto">
              <a:spcBef>
                <a:spcPts val="0"/>
              </a:spcBef>
              <a:spcAft>
                <a:spcPts val="0"/>
              </a:spcAft>
              <a:defRPr/>
            </a:pPr>
            <a:r>
              <a:rPr lang="en-US" dirty="0"/>
              <a:t>Transitions/Scale</a:t>
            </a:r>
          </a:p>
        </p:txBody>
      </p:sp>
      <p:sp>
        <p:nvSpPr>
          <p:cNvPr id="19" name="Slide Number Placeholder 6"/>
          <p:cNvSpPr txBox="1">
            <a:spLocks/>
          </p:cNvSpPr>
          <p:nvPr/>
        </p:nvSpPr>
        <p:spPr>
          <a:xfrm>
            <a:off x="7010400" y="0"/>
            <a:ext cx="2133600" cy="365125"/>
          </a:xfrm>
          <a:prstGeom prst="rect">
            <a:avLst/>
          </a:prstGeom>
        </p:spPr>
        <p:txBody>
          <a:bodyPr/>
          <a:lstStyle/>
          <a:p>
            <a:pPr marR="0" lvl="0" indent="0" algn="r" fontAlgn="auto">
              <a:lnSpc>
                <a:spcPct val="100000"/>
              </a:lnSpc>
              <a:spcBef>
                <a:spcPts val="0"/>
              </a:spcBef>
              <a:spcAft>
                <a:spcPts val="0"/>
              </a:spcAft>
              <a:buClrTx/>
              <a:buSzTx/>
              <a:buFontTx/>
              <a:buNone/>
              <a:tabLst/>
              <a:defRPr/>
            </a:pPr>
            <a:fld id="{22845657-7CB7-8742-8DE2-A4E54BFD0ACA}" type="slidenum">
              <a:rPr lang="en-US" sz="1200" smtClean="0">
                <a:solidFill>
                  <a:schemeClr val="tx1">
                    <a:tint val="75000"/>
                  </a:schemeClr>
                </a:solidFill>
              </a:rPr>
              <a:pPr marR="0" lvl="0" indent="0" algn="r" fontAlgn="auto">
                <a:lnSpc>
                  <a:spcPct val="100000"/>
                </a:lnSpc>
                <a:spcBef>
                  <a:spcPts val="0"/>
                </a:spcBef>
                <a:spcAft>
                  <a:spcPts val="0"/>
                </a:spcAft>
                <a:buClrTx/>
                <a:buSzTx/>
                <a:buFontTx/>
                <a:buNone/>
                <a:tabLst/>
                <a:defRPr/>
              </a:pPr>
              <a:t>5</a:t>
            </a:fld>
            <a:endParaRPr lang="en-US" sz="1200" dirty="0">
              <a:solidFill>
                <a:schemeClr val="tx1">
                  <a:tint val="75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482988"/>
            <a:ext cx="8229600" cy="784617"/>
          </a:xfrm>
        </p:spPr>
        <p:txBody>
          <a:bodyPr>
            <a:normAutofit/>
          </a:bodyPr>
          <a:lstStyle/>
          <a:p>
            <a:pPr eaLnBrk="1" hangingPunct="1"/>
            <a:r>
              <a:rPr lang="en-US" sz="3200" b="1" dirty="0"/>
              <a:t>Project Process &amp; Timeline</a:t>
            </a:r>
          </a:p>
        </p:txBody>
      </p:sp>
      <p:sp>
        <p:nvSpPr>
          <p:cNvPr id="45059" name="Content Placeholder 2"/>
          <p:cNvSpPr>
            <a:spLocks noGrp="1"/>
          </p:cNvSpPr>
          <p:nvPr>
            <p:ph idx="1"/>
          </p:nvPr>
        </p:nvSpPr>
        <p:spPr>
          <a:xfrm>
            <a:off x="457201" y="1663332"/>
            <a:ext cx="8426376" cy="4008319"/>
          </a:xfrm>
        </p:spPr>
        <p:txBody>
          <a:bodyPr>
            <a:normAutofit/>
          </a:bodyPr>
          <a:lstStyle/>
          <a:p>
            <a:pPr eaLnBrk="1" hangingPunct="1">
              <a:spcBef>
                <a:spcPts val="1200"/>
              </a:spcBef>
              <a:buFont typeface="Wingdings" panose="05000000000000000000" pitchFamily="2" charset="2"/>
              <a:buChar char="ü"/>
              <a:defRPr/>
            </a:pPr>
            <a:r>
              <a:rPr lang="en-US" sz="2600" dirty="0">
                <a:solidFill>
                  <a:schemeClr val="tx1">
                    <a:lumMod val="75000"/>
                    <a:lumOff val="25000"/>
                  </a:schemeClr>
                </a:solidFill>
              </a:rPr>
              <a:t>Project Kick-off and Preliminary Assessment – </a:t>
            </a:r>
            <a:r>
              <a:rPr lang="en-US" sz="2600" i="1" dirty="0">
                <a:solidFill>
                  <a:srgbClr val="FF0000"/>
                </a:solidFill>
              </a:rPr>
              <a:t>Spring 2013</a:t>
            </a:r>
          </a:p>
          <a:p>
            <a:pPr>
              <a:spcBef>
                <a:spcPts val="1200"/>
              </a:spcBef>
              <a:buFont typeface="Wingdings" pitchFamily="2" charset="2"/>
              <a:buChar char="ü"/>
              <a:defRPr/>
            </a:pPr>
            <a:r>
              <a:rPr lang="en-US" sz="2600" dirty="0">
                <a:solidFill>
                  <a:schemeClr val="tx1">
                    <a:lumMod val="75000"/>
                    <a:lumOff val="25000"/>
                  </a:schemeClr>
                </a:solidFill>
              </a:rPr>
              <a:t>Market Analysis – </a:t>
            </a:r>
            <a:r>
              <a:rPr lang="en-US" sz="2600" i="1" dirty="0">
                <a:solidFill>
                  <a:srgbClr val="FF0000"/>
                </a:solidFill>
              </a:rPr>
              <a:t>Spring 2013</a:t>
            </a:r>
          </a:p>
          <a:p>
            <a:pPr>
              <a:spcBef>
                <a:spcPts val="1200"/>
              </a:spcBef>
              <a:buFont typeface="Wingdings" pitchFamily="2" charset="2"/>
              <a:buChar char="ü"/>
              <a:defRPr/>
            </a:pPr>
            <a:r>
              <a:rPr lang="en-US" sz="2600" dirty="0">
                <a:solidFill>
                  <a:schemeClr val="tx1">
                    <a:lumMod val="75000"/>
                    <a:lumOff val="25000"/>
                  </a:schemeClr>
                </a:solidFill>
              </a:rPr>
              <a:t>Stakeholder Interviews – </a:t>
            </a:r>
            <a:r>
              <a:rPr lang="en-US" sz="2600" i="1" dirty="0">
                <a:solidFill>
                  <a:srgbClr val="FF0000"/>
                </a:solidFill>
              </a:rPr>
              <a:t>Summer 2013</a:t>
            </a:r>
          </a:p>
          <a:p>
            <a:pPr eaLnBrk="1" hangingPunct="1">
              <a:spcBef>
                <a:spcPts val="1200"/>
              </a:spcBef>
              <a:buFont typeface="Wingdings" panose="05000000000000000000" pitchFamily="2" charset="2"/>
              <a:buChar char="ü"/>
              <a:defRPr/>
            </a:pPr>
            <a:r>
              <a:rPr lang="en-US" sz="2600" dirty="0">
                <a:solidFill>
                  <a:schemeClr val="tx1">
                    <a:lumMod val="75000"/>
                    <a:lumOff val="25000"/>
                  </a:schemeClr>
                </a:solidFill>
              </a:rPr>
              <a:t>Community Code Workshop – </a:t>
            </a:r>
            <a:r>
              <a:rPr lang="en-US" sz="2600" i="1" dirty="0">
                <a:solidFill>
                  <a:srgbClr val="FF0000"/>
                </a:solidFill>
              </a:rPr>
              <a:t>Fall 2013</a:t>
            </a:r>
          </a:p>
          <a:p>
            <a:pPr eaLnBrk="1" hangingPunct="1">
              <a:spcBef>
                <a:spcPts val="1200"/>
              </a:spcBef>
              <a:buFont typeface="Wingdings" panose="05000000000000000000" pitchFamily="2" charset="2"/>
              <a:buChar char="ü"/>
              <a:defRPr/>
            </a:pPr>
            <a:r>
              <a:rPr lang="en-US" sz="2600" dirty="0">
                <a:solidFill>
                  <a:schemeClr val="tx1">
                    <a:lumMod val="75000"/>
                    <a:lumOff val="25000"/>
                  </a:schemeClr>
                </a:solidFill>
              </a:rPr>
              <a:t>Develop Form-Based Code – </a:t>
            </a:r>
            <a:r>
              <a:rPr lang="en-US" sz="2600" i="1" dirty="0">
                <a:solidFill>
                  <a:srgbClr val="FF0000"/>
                </a:solidFill>
              </a:rPr>
              <a:t>Spring/Summer 2014</a:t>
            </a:r>
          </a:p>
          <a:p>
            <a:pPr eaLnBrk="1" hangingPunct="1">
              <a:spcBef>
                <a:spcPts val="1200"/>
              </a:spcBef>
              <a:buFont typeface="Wingdings" panose="05000000000000000000" pitchFamily="2" charset="2"/>
              <a:buChar char="ü"/>
              <a:defRPr/>
            </a:pPr>
            <a:r>
              <a:rPr lang="en-US" sz="2600" dirty="0">
                <a:solidFill>
                  <a:schemeClr val="tx1">
                    <a:lumMod val="75000"/>
                    <a:lumOff val="25000"/>
                  </a:schemeClr>
                </a:solidFill>
              </a:rPr>
              <a:t>Public Adoption Process – </a:t>
            </a:r>
            <a:r>
              <a:rPr lang="en-US" sz="2600" i="1" dirty="0">
                <a:solidFill>
                  <a:srgbClr val="FF0000"/>
                </a:solidFill>
              </a:rPr>
              <a:t>Spring 2015</a:t>
            </a:r>
          </a:p>
        </p:txBody>
      </p:sp>
      <p:sp>
        <p:nvSpPr>
          <p:cNvPr id="6" name="Slide Number Placeholder 6"/>
          <p:cNvSpPr txBox="1">
            <a:spLocks/>
          </p:cNvSpPr>
          <p:nvPr/>
        </p:nvSpPr>
        <p:spPr>
          <a:xfrm>
            <a:off x="7010400" y="0"/>
            <a:ext cx="2133600" cy="365125"/>
          </a:xfrm>
          <a:prstGeom prst="rect">
            <a:avLst/>
          </a:prstGeom>
        </p:spPr>
        <p:txBody>
          <a:bodyPr/>
          <a:lstStyle/>
          <a:p>
            <a:pPr marR="0" lvl="0" indent="0" algn="r" fontAlgn="auto">
              <a:lnSpc>
                <a:spcPct val="100000"/>
              </a:lnSpc>
              <a:spcBef>
                <a:spcPts val="0"/>
              </a:spcBef>
              <a:spcAft>
                <a:spcPts val="0"/>
              </a:spcAft>
              <a:buClrTx/>
              <a:buSzTx/>
              <a:buFontTx/>
              <a:buNone/>
              <a:tabLst/>
              <a:defRPr/>
            </a:pPr>
            <a:fld id="{22845657-7CB7-8742-8DE2-A4E54BFD0ACA}" type="slidenum">
              <a:rPr lang="en-US" sz="1200" smtClean="0">
                <a:solidFill>
                  <a:schemeClr val="tx1">
                    <a:tint val="75000"/>
                  </a:schemeClr>
                </a:solidFill>
              </a:rPr>
              <a:pPr marR="0" lvl="0" indent="0" algn="r" fontAlgn="auto">
                <a:lnSpc>
                  <a:spcPct val="100000"/>
                </a:lnSpc>
                <a:spcBef>
                  <a:spcPts val="0"/>
                </a:spcBef>
                <a:spcAft>
                  <a:spcPts val="0"/>
                </a:spcAft>
                <a:buClrTx/>
                <a:buSzTx/>
                <a:buFontTx/>
                <a:buNone/>
                <a:tabLst/>
                <a:defRPr/>
              </a:pPr>
              <a:t>6</a:t>
            </a:fld>
            <a:endParaRPr lang="en-US" sz="1200" dirty="0">
              <a:solidFill>
                <a:schemeClr val="tx1">
                  <a:tint val="75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256632" y="1397000"/>
          <a:ext cx="6096000" cy="202184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pPr algn="ctr"/>
                      <a:endParaRPr lang="en-US" dirty="0"/>
                    </a:p>
                  </a:txBody>
                  <a:tcPr/>
                </a:tc>
                <a:tc>
                  <a:txBody>
                    <a:bodyPr/>
                    <a:lstStyle/>
                    <a:p>
                      <a:pPr algn="ctr"/>
                      <a:r>
                        <a:rPr lang="en-US" b="1" dirty="0"/>
                        <a:t>Strategic</a:t>
                      </a:r>
                      <a:r>
                        <a:rPr lang="en-US" b="1" baseline="0" dirty="0"/>
                        <a:t> Plan </a:t>
                      </a:r>
                      <a:endParaRPr lang="en-US" b="1" dirty="0"/>
                    </a:p>
                  </a:txBody>
                  <a:tcPr/>
                </a:tc>
                <a:tc>
                  <a:txBody>
                    <a:bodyPr/>
                    <a:lstStyle/>
                    <a:p>
                      <a:pPr algn="ctr"/>
                      <a:r>
                        <a:rPr lang="en-US" b="1" dirty="0"/>
                        <a:t>Market Analysis</a:t>
                      </a:r>
                    </a:p>
                  </a:txBody>
                  <a:tcPr/>
                </a:tc>
                <a:extLst>
                  <a:ext uri="{0D108BD9-81ED-4DB2-BD59-A6C34878D82A}">
                    <a16:rowId xmlns:a16="http://schemas.microsoft.com/office/drawing/2014/main" val="10000"/>
                  </a:ext>
                </a:extLst>
              </a:tr>
              <a:tr h="370840">
                <a:tc>
                  <a:txBody>
                    <a:bodyPr/>
                    <a:lstStyle/>
                    <a:p>
                      <a:pPr algn="ctr"/>
                      <a:r>
                        <a:rPr lang="en-US" b="1" dirty="0"/>
                        <a:t>Single Family Residential (Units)</a:t>
                      </a:r>
                    </a:p>
                  </a:txBody>
                  <a:tcPr/>
                </a:tc>
                <a:tc>
                  <a:txBody>
                    <a:bodyPr/>
                    <a:lstStyle/>
                    <a:p>
                      <a:pPr algn="ctr"/>
                      <a:r>
                        <a:rPr lang="en-US" dirty="0"/>
                        <a:t>3,684</a:t>
                      </a:r>
                    </a:p>
                  </a:txBody>
                  <a:tcPr/>
                </a:tc>
                <a:tc>
                  <a:txBody>
                    <a:bodyPr/>
                    <a:lstStyle/>
                    <a:p>
                      <a:pPr algn="ctr"/>
                      <a:r>
                        <a:rPr lang="en-US" dirty="0"/>
                        <a:t>1,800</a:t>
                      </a:r>
                    </a:p>
                  </a:txBody>
                  <a:tcPr/>
                </a:tc>
                <a:extLst>
                  <a:ext uri="{0D108BD9-81ED-4DB2-BD59-A6C34878D82A}">
                    <a16:rowId xmlns:a16="http://schemas.microsoft.com/office/drawing/2014/main" val="10001"/>
                  </a:ext>
                </a:extLst>
              </a:tr>
              <a:tr h="370840">
                <a:tc>
                  <a:txBody>
                    <a:bodyPr/>
                    <a:lstStyle/>
                    <a:p>
                      <a:pPr algn="ctr"/>
                      <a:r>
                        <a:rPr lang="en-US" b="1" dirty="0"/>
                        <a:t>Urban High</a:t>
                      </a:r>
                      <a:r>
                        <a:rPr lang="en-US" b="1" baseline="0" dirty="0"/>
                        <a:t> </a:t>
                      </a:r>
                      <a:r>
                        <a:rPr lang="en-US" b="1" dirty="0"/>
                        <a:t>Density</a:t>
                      </a:r>
                      <a:r>
                        <a:rPr lang="en-US" b="1" baseline="0" dirty="0"/>
                        <a:t> (Units)</a:t>
                      </a:r>
                      <a:endParaRPr lang="en-US" b="1" dirty="0"/>
                    </a:p>
                  </a:txBody>
                  <a:tcPr/>
                </a:tc>
                <a:tc>
                  <a:txBody>
                    <a:bodyPr/>
                    <a:lstStyle/>
                    <a:p>
                      <a:pPr algn="ctr"/>
                      <a:r>
                        <a:rPr lang="en-US" dirty="0"/>
                        <a:t>1,440</a:t>
                      </a:r>
                    </a:p>
                  </a:txBody>
                  <a:tcPr/>
                </a:tc>
                <a:tc>
                  <a:txBody>
                    <a:bodyPr/>
                    <a:lstStyle/>
                    <a:p>
                      <a:pPr algn="ctr"/>
                      <a:r>
                        <a:rPr lang="en-US" dirty="0"/>
                        <a:t>1,700</a:t>
                      </a:r>
                    </a:p>
                  </a:txBody>
                  <a:tcPr/>
                </a:tc>
                <a:extLst>
                  <a:ext uri="{0D108BD9-81ED-4DB2-BD59-A6C34878D82A}">
                    <a16:rowId xmlns:a16="http://schemas.microsoft.com/office/drawing/2014/main" val="10002"/>
                  </a:ext>
                </a:extLst>
              </a:tr>
              <a:tr h="370840">
                <a:tc>
                  <a:txBody>
                    <a:bodyPr/>
                    <a:lstStyle/>
                    <a:p>
                      <a:pPr algn="ctr"/>
                      <a:r>
                        <a:rPr lang="en-US" b="1" dirty="0"/>
                        <a:t>Commercial (SF)</a:t>
                      </a:r>
                    </a:p>
                  </a:txBody>
                  <a:tcPr/>
                </a:tc>
                <a:tc>
                  <a:txBody>
                    <a:bodyPr/>
                    <a:lstStyle/>
                    <a:p>
                      <a:pPr algn="ctr"/>
                      <a:r>
                        <a:rPr lang="en-US" dirty="0"/>
                        <a:t>24,023,340</a:t>
                      </a:r>
                    </a:p>
                  </a:txBody>
                  <a:tcPr/>
                </a:tc>
                <a:tc>
                  <a:txBody>
                    <a:bodyPr/>
                    <a:lstStyle/>
                    <a:p>
                      <a:pPr algn="ctr"/>
                      <a:r>
                        <a:rPr lang="en-US" dirty="0"/>
                        <a:t>1,850,266</a:t>
                      </a:r>
                    </a:p>
                  </a:txBody>
                  <a:tcPr/>
                </a:tc>
                <a:extLst>
                  <a:ext uri="{0D108BD9-81ED-4DB2-BD59-A6C34878D82A}">
                    <a16:rowId xmlns:a16="http://schemas.microsoft.com/office/drawing/2014/main" val="10003"/>
                  </a:ext>
                </a:extLst>
              </a:tr>
            </a:tbl>
          </a:graphicData>
        </a:graphic>
      </p:graphicFrame>
      <p:graphicFrame>
        <p:nvGraphicFramePr>
          <p:cNvPr id="5" name="Table 4"/>
          <p:cNvGraphicFramePr>
            <a:graphicFrameLocks noGrp="1"/>
          </p:cNvGraphicFramePr>
          <p:nvPr/>
        </p:nvGraphicFramePr>
        <p:xfrm>
          <a:off x="1256632" y="3914274"/>
          <a:ext cx="6096000" cy="202184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r>
                        <a:rPr lang="en-US" b="1" dirty="0"/>
                        <a:t>Strategic</a:t>
                      </a:r>
                      <a:r>
                        <a:rPr lang="en-US" b="1" baseline="0" dirty="0"/>
                        <a:t> Plan </a:t>
                      </a:r>
                      <a:endParaRPr lang="en-US" b="1" dirty="0"/>
                    </a:p>
                  </a:txBody>
                  <a:tcPr/>
                </a:tc>
                <a:tc>
                  <a:txBody>
                    <a:bodyPr/>
                    <a:lstStyle/>
                    <a:p>
                      <a:r>
                        <a:rPr lang="en-US" b="1" dirty="0"/>
                        <a:t>Market Analysis</a:t>
                      </a:r>
                    </a:p>
                  </a:txBody>
                  <a:tcPr/>
                </a:tc>
                <a:extLst>
                  <a:ext uri="{0D108BD9-81ED-4DB2-BD59-A6C34878D82A}">
                    <a16:rowId xmlns:a16="http://schemas.microsoft.com/office/drawing/2014/main" val="10000"/>
                  </a:ext>
                </a:extLst>
              </a:tr>
              <a:tr h="370840">
                <a:tc>
                  <a:txBody>
                    <a:bodyPr/>
                    <a:lstStyle/>
                    <a:p>
                      <a:r>
                        <a:rPr lang="en-US" b="1" dirty="0"/>
                        <a:t>Single Family Residential (Units)</a:t>
                      </a:r>
                    </a:p>
                  </a:txBody>
                  <a:tcPr/>
                </a:tc>
                <a:tc>
                  <a:txBody>
                    <a:bodyPr/>
                    <a:lstStyle/>
                    <a:p>
                      <a:pPr algn="ctr"/>
                      <a:r>
                        <a:rPr lang="en-US" dirty="0"/>
                        <a:t>184</a:t>
                      </a:r>
                    </a:p>
                  </a:txBody>
                  <a:tcPr/>
                </a:tc>
                <a:tc>
                  <a:txBody>
                    <a:bodyPr/>
                    <a:lstStyle/>
                    <a:p>
                      <a:pPr algn="ctr"/>
                      <a:r>
                        <a:rPr lang="en-US" dirty="0"/>
                        <a:t>90</a:t>
                      </a:r>
                    </a:p>
                  </a:txBody>
                  <a:tcPr/>
                </a:tc>
                <a:extLst>
                  <a:ext uri="{0D108BD9-81ED-4DB2-BD59-A6C34878D82A}">
                    <a16:rowId xmlns:a16="http://schemas.microsoft.com/office/drawing/2014/main" val="10001"/>
                  </a:ext>
                </a:extLst>
              </a:tr>
              <a:tr h="370840">
                <a:tc>
                  <a:txBody>
                    <a:bodyPr/>
                    <a:lstStyle/>
                    <a:p>
                      <a:r>
                        <a:rPr lang="en-US" b="1" dirty="0"/>
                        <a:t>Urban High</a:t>
                      </a:r>
                      <a:r>
                        <a:rPr lang="en-US" b="1" baseline="0" dirty="0"/>
                        <a:t> </a:t>
                      </a:r>
                      <a:r>
                        <a:rPr lang="en-US" b="1" dirty="0"/>
                        <a:t>Density</a:t>
                      </a:r>
                      <a:r>
                        <a:rPr lang="en-US" b="1" baseline="0" dirty="0"/>
                        <a:t> (Units)</a:t>
                      </a:r>
                      <a:endParaRPr lang="en-US" b="1" dirty="0"/>
                    </a:p>
                  </a:txBody>
                  <a:tcPr/>
                </a:tc>
                <a:tc>
                  <a:txBody>
                    <a:bodyPr/>
                    <a:lstStyle/>
                    <a:p>
                      <a:pPr algn="ctr"/>
                      <a:r>
                        <a:rPr lang="en-US" dirty="0"/>
                        <a:t>72</a:t>
                      </a:r>
                    </a:p>
                  </a:txBody>
                  <a:tcPr/>
                </a:tc>
                <a:tc>
                  <a:txBody>
                    <a:bodyPr/>
                    <a:lstStyle/>
                    <a:p>
                      <a:pPr algn="ctr"/>
                      <a:r>
                        <a:rPr lang="en-US" dirty="0"/>
                        <a:t>85</a:t>
                      </a:r>
                    </a:p>
                  </a:txBody>
                  <a:tcPr/>
                </a:tc>
                <a:extLst>
                  <a:ext uri="{0D108BD9-81ED-4DB2-BD59-A6C34878D82A}">
                    <a16:rowId xmlns:a16="http://schemas.microsoft.com/office/drawing/2014/main" val="10002"/>
                  </a:ext>
                </a:extLst>
              </a:tr>
              <a:tr h="370840">
                <a:tc>
                  <a:txBody>
                    <a:bodyPr/>
                    <a:lstStyle/>
                    <a:p>
                      <a:r>
                        <a:rPr lang="en-US" b="1" dirty="0"/>
                        <a:t>Commercial (SF)</a:t>
                      </a:r>
                    </a:p>
                  </a:txBody>
                  <a:tcPr/>
                </a:tc>
                <a:tc>
                  <a:txBody>
                    <a:bodyPr/>
                    <a:lstStyle/>
                    <a:p>
                      <a:pPr algn="ctr"/>
                      <a:r>
                        <a:rPr lang="en-US" dirty="0"/>
                        <a:t>1,201,167</a:t>
                      </a:r>
                    </a:p>
                  </a:txBody>
                  <a:tcPr/>
                </a:tc>
                <a:tc>
                  <a:txBody>
                    <a:bodyPr/>
                    <a:lstStyle/>
                    <a:p>
                      <a:pPr algn="ctr"/>
                      <a:r>
                        <a:rPr lang="en-US" dirty="0"/>
                        <a:t>92,513</a:t>
                      </a: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1764632" y="1027668"/>
            <a:ext cx="5588000" cy="369332"/>
          </a:xfrm>
          <a:prstGeom prst="rect">
            <a:avLst/>
          </a:prstGeom>
          <a:noFill/>
        </p:spPr>
        <p:txBody>
          <a:bodyPr wrap="square" rtlCol="0">
            <a:spAutoFit/>
          </a:bodyPr>
          <a:lstStyle/>
          <a:p>
            <a:pPr algn="ctr"/>
            <a:r>
              <a:rPr lang="en-US" b="1" dirty="0"/>
              <a:t>20 YEAR Horizon</a:t>
            </a:r>
          </a:p>
        </p:txBody>
      </p:sp>
      <p:sp>
        <p:nvSpPr>
          <p:cNvPr id="8" name="Title 7"/>
          <p:cNvSpPr>
            <a:spLocks noGrp="1"/>
          </p:cNvSpPr>
          <p:nvPr>
            <p:ph type="title"/>
          </p:nvPr>
        </p:nvSpPr>
        <p:spPr>
          <a:xfrm>
            <a:off x="457200" y="274638"/>
            <a:ext cx="8229600" cy="487362"/>
          </a:xfrm>
        </p:spPr>
        <p:txBody>
          <a:bodyPr>
            <a:noAutofit/>
          </a:bodyPr>
          <a:lstStyle/>
          <a:p>
            <a:r>
              <a:rPr lang="en-US" sz="3600" dirty="0"/>
              <a:t>2009 Comp. Plan vs. 2014 Market Analysis</a:t>
            </a:r>
          </a:p>
        </p:txBody>
      </p:sp>
      <p:graphicFrame>
        <p:nvGraphicFramePr>
          <p:cNvPr id="2" name="Table 1"/>
          <p:cNvGraphicFramePr>
            <a:graphicFrameLocks noGrp="1"/>
          </p:cNvGraphicFramePr>
          <p:nvPr/>
        </p:nvGraphicFramePr>
        <p:xfrm>
          <a:off x="1256632" y="3590223"/>
          <a:ext cx="6096000" cy="37084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tblGrid>
              <a:tr h="370840">
                <a:tc>
                  <a:txBody>
                    <a:bodyPr/>
                    <a:lstStyle/>
                    <a:p>
                      <a:pPr algn="ctr"/>
                      <a:r>
                        <a:rPr lang="en-US" dirty="0">
                          <a:solidFill>
                            <a:srgbClr val="000000"/>
                          </a:solidFill>
                        </a:rPr>
                        <a:t>ANNUALLY</a:t>
                      </a:r>
                    </a:p>
                  </a:txBody>
                  <a:tcPr>
                    <a:solidFill>
                      <a:schemeClr val="bg2">
                        <a:lumMod val="90000"/>
                      </a:schemeClr>
                    </a:solidFill>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nvGraphicFramePr>
        <p:xfrm>
          <a:off x="1048084" y="1067238"/>
          <a:ext cx="6096000" cy="37084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tblGrid>
              <a:tr h="370840">
                <a:tc>
                  <a:txBody>
                    <a:bodyPr/>
                    <a:lstStyle/>
                    <a:p>
                      <a:pPr algn="ctr"/>
                      <a:r>
                        <a:rPr lang="en-US" dirty="0">
                          <a:solidFill>
                            <a:schemeClr val="tx1"/>
                          </a:solidFill>
                        </a:rPr>
                        <a:t>20 YEAR</a:t>
                      </a:r>
                    </a:p>
                  </a:txBody>
                  <a:tcPr>
                    <a:solidFill>
                      <a:schemeClr val="bg2">
                        <a:lumMod val="90000"/>
                      </a:schemeClr>
                    </a:solidFill>
                  </a:tcPr>
                </a:tc>
                <a:extLst>
                  <a:ext uri="{0D108BD9-81ED-4DB2-BD59-A6C34878D82A}">
                    <a16:rowId xmlns:a16="http://schemas.microsoft.com/office/drawing/2014/main" val="10000"/>
                  </a:ext>
                </a:extLst>
              </a:tr>
            </a:tbl>
          </a:graphicData>
        </a:graphic>
      </p:graphicFrame>
      <p:sp>
        <p:nvSpPr>
          <p:cNvPr id="3" name="Oval 2">
            <a:extLst>
              <a:ext uri="{FF2B5EF4-FFF2-40B4-BE49-F238E27FC236}">
                <a16:creationId xmlns:a16="http://schemas.microsoft.com/office/drawing/2014/main" id="{BA7D2073-25C5-4C0C-A53E-51CE1F20D161}"/>
              </a:ext>
            </a:extLst>
          </p:cNvPr>
          <p:cNvSpPr/>
          <p:nvPr/>
        </p:nvSpPr>
        <p:spPr>
          <a:xfrm>
            <a:off x="3700130" y="2964933"/>
            <a:ext cx="1265274" cy="51741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D7E678-A02A-48E6-83DE-239FC0C1869A}"/>
              </a:ext>
            </a:extLst>
          </p:cNvPr>
          <p:cNvSpPr/>
          <p:nvPr/>
        </p:nvSpPr>
        <p:spPr>
          <a:xfrm>
            <a:off x="5745126" y="2959762"/>
            <a:ext cx="1265274" cy="51741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6174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0788"/>
            <a:ext cx="8229600" cy="418089"/>
          </a:xfrm>
        </p:spPr>
        <p:txBody>
          <a:bodyPr>
            <a:noAutofit/>
          </a:bodyPr>
          <a:lstStyle/>
          <a:p>
            <a:r>
              <a:rPr lang="en-US" sz="3200" dirty="0"/>
              <a:t>Updated Market Analysis (2014)</a:t>
            </a:r>
          </a:p>
        </p:txBody>
      </p:sp>
      <p:sp>
        <p:nvSpPr>
          <p:cNvPr id="3" name="Content Placeholder 2"/>
          <p:cNvSpPr>
            <a:spLocks noGrp="1"/>
          </p:cNvSpPr>
          <p:nvPr>
            <p:ph idx="1"/>
          </p:nvPr>
        </p:nvSpPr>
        <p:spPr>
          <a:xfrm>
            <a:off x="457200" y="1378536"/>
            <a:ext cx="8229600" cy="4726989"/>
          </a:xfrm>
        </p:spPr>
        <p:txBody>
          <a:bodyPr>
            <a:noAutofit/>
          </a:bodyPr>
          <a:lstStyle/>
          <a:p>
            <a:pPr marL="225425" indent="-225425">
              <a:lnSpc>
                <a:spcPct val="90000"/>
              </a:lnSpc>
            </a:pPr>
            <a:r>
              <a:rPr lang="en-US" sz="2400" dirty="0"/>
              <a:t>Demand for </a:t>
            </a:r>
            <a:r>
              <a:rPr lang="en-US" sz="2400" b="1" dirty="0"/>
              <a:t>248 units of single-family residential </a:t>
            </a:r>
            <a:r>
              <a:rPr lang="en-US" sz="2400" dirty="0"/>
              <a:t>annually:</a:t>
            </a:r>
          </a:p>
          <a:p>
            <a:pPr marL="625475" lvl="2" indent="-225425">
              <a:lnSpc>
                <a:spcPct val="90000"/>
              </a:lnSpc>
            </a:pPr>
            <a:r>
              <a:rPr lang="en-US" dirty="0"/>
              <a:t>124 units valued greater than $250K </a:t>
            </a:r>
          </a:p>
          <a:p>
            <a:pPr marL="625475" lvl="2" indent="-225425">
              <a:lnSpc>
                <a:spcPct val="90000"/>
              </a:lnSpc>
            </a:pPr>
            <a:r>
              <a:rPr lang="en-US" dirty="0"/>
              <a:t>60 units valued over $300K</a:t>
            </a:r>
          </a:p>
          <a:p>
            <a:pPr marL="625475" lvl="2" indent="-225425">
              <a:lnSpc>
                <a:spcPct val="90000"/>
              </a:lnSpc>
              <a:buNone/>
            </a:pPr>
            <a:endParaRPr lang="en-US" sz="1100" dirty="0"/>
          </a:p>
          <a:p>
            <a:pPr marL="225425" indent="-225425">
              <a:lnSpc>
                <a:spcPct val="90000"/>
              </a:lnSpc>
            </a:pPr>
            <a:r>
              <a:rPr lang="en-US" sz="2400" b="1" dirty="0"/>
              <a:t>100 units of mixed residential </a:t>
            </a:r>
            <a:r>
              <a:rPr lang="en-US" sz="2400" dirty="0"/>
              <a:t>annually beginning in 2018. </a:t>
            </a:r>
          </a:p>
          <a:p>
            <a:pPr marL="225425" indent="-225425">
              <a:lnSpc>
                <a:spcPct val="90000"/>
              </a:lnSpc>
            </a:pPr>
            <a:endParaRPr lang="en-US" sz="1100" dirty="0"/>
          </a:p>
          <a:p>
            <a:pPr marL="225425" indent="-225425">
              <a:lnSpc>
                <a:spcPct val="90000"/>
              </a:lnSpc>
            </a:pPr>
            <a:r>
              <a:rPr lang="en-US" sz="2400" b="1" dirty="0"/>
              <a:t>Market may support an additional 1.7M SF of retail</a:t>
            </a:r>
            <a:r>
              <a:rPr lang="en-US" sz="2400" dirty="0"/>
              <a:t> (including grocery, restaurants, and convenience stores) and </a:t>
            </a:r>
            <a:r>
              <a:rPr lang="en-US" sz="2400" b="1" dirty="0"/>
              <a:t>substantial campus office</a:t>
            </a:r>
            <a:endParaRPr lang="en-US" sz="2400" dirty="0"/>
          </a:p>
          <a:p>
            <a:pPr marL="225425" indent="-225425">
              <a:lnSpc>
                <a:spcPct val="90000"/>
              </a:lnSpc>
            </a:pPr>
            <a:endParaRPr lang="en-US" sz="1100" dirty="0"/>
          </a:p>
          <a:p>
            <a:pPr marL="225425" indent="-225425">
              <a:lnSpc>
                <a:spcPct val="90000"/>
              </a:lnSpc>
            </a:pPr>
            <a:r>
              <a:rPr lang="en-US" sz="2400" b="1" dirty="0"/>
              <a:t>Can Absorb 36,000 SF of small office </a:t>
            </a:r>
            <a:r>
              <a:rPr lang="en-US" sz="2400" dirty="0"/>
              <a:t>annually</a:t>
            </a:r>
          </a:p>
          <a:p>
            <a:pPr marL="225425" indent="-225425">
              <a:lnSpc>
                <a:spcPct val="90000"/>
              </a:lnSpc>
            </a:pPr>
            <a:endParaRPr lang="en-US" sz="1100" dirty="0"/>
          </a:p>
          <a:p>
            <a:pPr marL="225425" indent="-225425">
              <a:lnSpc>
                <a:spcPct val="90000"/>
              </a:lnSpc>
            </a:pPr>
            <a:r>
              <a:rPr lang="en-US" sz="2400" dirty="0"/>
              <a:t>All this is in the context of creating </a:t>
            </a:r>
            <a:r>
              <a:rPr lang="en-US" sz="2400" b="1" dirty="0"/>
              <a:t>walkable, mixed use centers/nodes </a:t>
            </a:r>
          </a:p>
        </p:txBody>
      </p:sp>
      <p:sp>
        <p:nvSpPr>
          <p:cNvPr id="5" name="Slide Number Placeholder 5"/>
          <p:cNvSpPr txBox="1">
            <a:spLocks/>
          </p:cNvSpPr>
          <p:nvPr/>
        </p:nvSpPr>
        <p:spPr>
          <a:xfrm>
            <a:off x="7010400" y="0"/>
            <a:ext cx="2133600" cy="365125"/>
          </a:xfrm>
          <a:prstGeom prst="rect">
            <a:avLst/>
          </a:prstGeom>
        </p:spPr>
        <p:txBody>
          <a:bodyPr/>
          <a:lstStyle/>
          <a:p>
            <a:pPr marR="0" lvl="0" indent="0" algn="r" fontAlgn="auto">
              <a:lnSpc>
                <a:spcPct val="100000"/>
              </a:lnSpc>
              <a:spcBef>
                <a:spcPts val="0"/>
              </a:spcBef>
              <a:spcAft>
                <a:spcPts val="0"/>
              </a:spcAft>
              <a:buClrTx/>
              <a:buSzTx/>
              <a:buFontTx/>
              <a:buNone/>
              <a:tabLst/>
              <a:defRPr/>
            </a:pPr>
            <a:fld id="{22845657-7CB7-8742-8DE2-A4E54BFD0ACA}" type="slidenum">
              <a:rPr lang="en-US" sz="1200" smtClean="0">
                <a:solidFill>
                  <a:schemeClr val="tx1">
                    <a:tint val="75000"/>
                  </a:schemeClr>
                </a:solidFill>
              </a:rPr>
              <a:pPr marR="0" lvl="0" indent="0" algn="r" fontAlgn="auto">
                <a:lnSpc>
                  <a:spcPct val="100000"/>
                </a:lnSpc>
                <a:spcBef>
                  <a:spcPts val="0"/>
                </a:spcBef>
                <a:spcAft>
                  <a:spcPts val="0"/>
                </a:spcAft>
                <a:buClrTx/>
                <a:buSzTx/>
                <a:buFontTx/>
                <a:buNone/>
                <a:tabLst/>
                <a:defRPr/>
              </a:pPr>
              <a:t>8</a:t>
            </a:fld>
            <a:endParaRPr lang="en-US" sz="1200" dirty="0">
              <a:solidFill>
                <a:schemeClr val="tx1">
                  <a:tint val="75000"/>
                </a:schemeClr>
              </a:solidFill>
            </a:endParaRPr>
          </a:p>
        </p:txBody>
      </p:sp>
    </p:spTree>
    <p:extLst>
      <p:ext uri="{BB962C8B-B14F-4D97-AF65-F5344CB8AC3E}">
        <p14:creationId xmlns:p14="http://schemas.microsoft.com/office/powerpoint/2010/main" val="231727192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536D6-F3C7-4D12-BEB0-0A56D028CFC5}"/>
              </a:ext>
            </a:extLst>
          </p:cNvPr>
          <p:cNvSpPr>
            <a:spLocks noGrp="1"/>
          </p:cNvSpPr>
          <p:nvPr>
            <p:ph type="title"/>
          </p:nvPr>
        </p:nvSpPr>
        <p:spPr>
          <a:xfrm>
            <a:off x="85060" y="274638"/>
            <a:ext cx="8941982" cy="1143000"/>
          </a:xfrm>
        </p:spPr>
        <p:txBody>
          <a:bodyPr>
            <a:noAutofit/>
          </a:bodyPr>
          <a:lstStyle/>
          <a:p>
            <a:r>
              <a:rPr lang="en-US" sz="3200" dirty="0"/>
              <a:t>Current Real Estate Trends (2019):</a:t>
            </a:r>
            <a:br>
              <a:rPr lang="en-US" sz="3200" dirty="0"/>
            </a:br>
            <a:r>
              <a:rPr lang="en-US" sz="3200" dirty="0"/>
              <a:t>Maximizing Commercial Development Opportunities</a:t>
            </a:r>
          </a:p>
        </p:txBody>
      </p:sp>
      <p:sp>
        <p:nvSpPr>
          <p:cNvPr id="3" name="Content Placeholder 2">
            <a:extLst>
              <a:ext uri="{FF2B5EF4-FFF2-40B4-BE49-F238E27FC236}">
                <a16:creationId xmlns:a16="http://schemas.microsoft.com/office/drawing/2014/main" id="{EC606165-189E-4F24-8B37-6AF63D2BAAC2}"/>
              </a:ext>
            </a:extLst>
          </p:cNvPr>
          <p:cNvSpPr>
            <a:spLocks noGrp="1"/>
          </p:cNvSpPr>
          <p:nvPr>
            <p:ph idx="1"/>
          </p:nvPr>
        </p:nvSpPr>
        <p:spPr/>
        <p:txBody>
          <a:bodyPr>
            <a:normAutofit/>
          </a:bodyPr>
          <a:lstStyle/>
          <a:p>
            <a:r>
              <a:rPr lang="en-US" sz="2800" dirty="0"/>
              <a:t>Retail sector is still evolving and shrinking due to e-commerce and oversupply</a:t>
            </a:r>
          </a:p>
          <a:p>
            <a:r>
              <a:rPr lang="en-US" sz="2800" dirty="0"/>
              <a:t>Restaurants and entertainment combined with placemaking and walkability are driving commercial destinations (especially in Mixed Use developments)</a:t>
            </a:r>
          </a:p>
          <a:p>
            <a:r>
              <a:rPr lang="en-US" sz="2800" dirty="0"/>
              <a:t>Corporate relocation decisions are increasingly made with walkability and quality of life factors</a:t>
            </a:r>
          </a:p>
          <a:p>
            <a:r>
              <a:rPr lang="en-US" sz="2800" dirty="0"/>
              <a:t>Employees and residents are looking for more “amenities”</a:t>
            </a:r>
          </a:p>
        </p:txBody>
      </p:sp>
    </p:spTree>
    <p:extLst>
      <p:ext uri="{BB962C8B-B14F-4D97-AF65-F5344CB8AC3E}">
        <p14:creationId xmlns:p14="http://schemas.microsoft.com/office/powerpoint/2010/main" val="18749821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5205</TotalTime>
  <Words>1383</Words>
  <Application>Microsoft Office PowerPoint</Application>
  <PresentationFormat>On-screen Show (4:3)</PresentationFormat>
  <Paragraphs>247</Paragraphs>
  <Slides>49</Slides>
  <Notes>3</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Gill Sans MT</vt:lpstr>
      <vt:lpstr>Wingdings</vt:lpstr>
      <vt:lpstr>Office Theme</vt:lpstr>
      <vt:lpstr>Town of Argyle Form-Based Codes Overview</vt:lpstr>
      <vt:lpstr>Agenda</vt:lpstr>
      <vt:lpstr>PowerPoint Presentation</vt:lpstr>
      <vt:lpstr>2017 Comprehensive Plan Update</vt:lpstr>
      <vt:lpstr>Inputs to Argyle’s Form-Based Code</vt:lpstr>
      <vt:lpstr>Project Process &amp; Timeline</vt:lpstr>
      <vt:lpstr>2009 Comp. Plan vs. 2014 Market Analysis</vt:lpstr>
      <vt:lpstr>Updated Market Analysis (2014)</vt:lpstr>
      <vt:lpstr>Current Real Estate Trends (2019): Maximizing Commercial Development Opportunities</vt:lpstr>
      <vt:lpstr>PowerPoint Presentation</vt:lpstr>
      <vt:lpstr>PowerPoint Presentation</vt:lpstr>
      <vt:lpstr>PowerPoint Presentation</vt:lpstr>
      <vt:lpstr>Essential Ingredients of Mixed Use</vt:lpstr>
      <vt:lpstr>PowerPoint Presentation</vt:lpstr>
      <vt:lpstr>PowerPoint Presentation</vt:lpstr>
      <vt:lpstr>PowerPoint Presentation</vt:lpstr>
      <vt:lpstr>Importance of a Mix of Residential Uses in Mixed Use Developments</vt:lpstr>
      <vt:lpstr>Comparison of FBC Versus Conventional Zoning</vt:lpstr>
      <vt:lpstr>How Conventional Zoning Works</vt:lpstr>
      <vt:lpstr>How Conventional Zoning Works</vt:lpstr>
      <vt:lpstr>Conventional Zoning (Focus on Use)</vt:lpstr>
      <vt:lpstr>Conventional Zoning</vt:lpstr>
      <vt:lpstr>What are Form-Based Codes?</vt:lpstr>
      <vt:lpstr>How FBC’s Work</vt:lpstr>
      <vt:lpstr>Challenge of Zoning for Walkable, Mixed Use</vt:lpstr>
      <vt:lpstr>PowerPoint Presentation</vt:lpstr>
      <vt:lpstr>PowerPoint Presentation</vt:lpstr>
      <vt:lpstr>PowerPoint Presentation</vt:lpstr>
      <vt:lpstr>Table of Contents</vt:lpstr>
      <vt:lpstr>Form-Based Zoning Structure</vt:lpstr>
      <vt:lpstr>Form-Based Zoning Structure</vt:lpstr>
      <vt:lpstr>Development Review and Approval Process</vt:lpstr>
      <vt:lpstr>Tiered Review and  Approval Process  for Development</vt:lpstr>
      <vt:lpstr>Tiered Review and  Approval Process for Development</vt:lpstr>
      <vt:lpstr>Zoning Framework Plan:  Corridor</vt:lpstr>
      <vt:lpstr>Tiered Review and Approval Process for Development</vt:lpstr>
      <vt:lpstr>Tiered Review and Approval Process for Development</vt:lpstr>
      <vt:lpstr>Performance and Design Standards</vt:lpstr>
      <vt:lpstr>PowerPoint Presentation</vt:lpstr>
      <vt:lpstr>PowerPoint Presentation</vt:lpstr>
      <vt:lpstr>PowerPoint Presentation</vt:lpstr>
      <vt:lpstr>Goals of Argyle’s FBC</vt:lpstr>
      <vt:lpstr>Are the Goals of the FBC still valid and applicable to Argyle?</vt:lpstr>
      <vt:lpstr>Critical Issues and Challenges</vt:lpstr>
      <vt:lpstr>Common Challenges with Implementing FBCs</vt:lpstr>
      <vt:lpstr>Common Challenges from Various FBC Implementation Efforts</vt:lpstr>
      <vt:lpstr>Other Considerations</vt:lpstr>
      <vt:lpstr>Next Step Options</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Implementing Form-Based Codes</dc:title>
  <dc:creator>Jay Narayana</dc:creator>
  <cp:lastModifiedBy>Jayashree Narayana</cp:lastModifiedBy>
  <cp:revision>100</cp:revision>
  <dcterms:created xsi:type="dcterms:W3CDTF">2017-01-27T20:11:29Z</dcterms:created>
  <dcterms:modified xsi:type="dcterms:W3CDTF">2019-06-10T16:36:50Z</dcterms:modified>
</cp:coreProperties>
</file>