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72" r:id="rId8"/>
    <p:sldId id="276" r:id="rId9"/>
    <p:sldId id="27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6995" y="4516933"/>
            <a:ext cx="5991496" cy="1448504"/>
          </a:xfrm>
        </p:spPr>
        <p:txBody>
          <a:bodyPr/>
          <a:lstStyle/>
          <a:p>
            <a:pPr algn="ctr"/>
            <a:r>
              <a:rPr lang="en-US" dirty="0"/>
              <a:t>City of Argyle</a:t>
            </a:r>
            <a:br>
              <a:rPr lang="en-US" dirty="0"/>
            </a:br>
            <a:r>
              <a:rPr lang="en-US" b="1" dirty="0"/>
              <a:t>Stonecrest Road</a:t>
            </a:r>
            <a:r>
              <a:rPr lang="en-US" dirty="0"/>
              <a:t> Roadway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858" y="5985735"/>
            <a:ext cx="4941770" cy="3966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DDM Construction Corporation</a:t>
            </a: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9618E35-DF3A-4AC6-8663-C70DDE2ECE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2354" y="2558847"/>
            <a:ext cx="1949142" cy="17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" y="122386"/>
            <a:ext cx="6103757" cy="67957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General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2" y="950114"/>
            <a:ext cx="6019088" cy="5023966"/>
          </a:xfrm>
        </p:spPr>
        <p:txBody>
          <a:bodyPr numCol="1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Contractor: DDM Construction Corp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Project Limits: Stonecrest Road from FM 407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(North end) </a:t>
            </a:r>
            <a:r>
              <a:rPr lang="en-US" sz="1800" dirty="0"/>
              <a:t>to Oak Ridge Ln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(South end)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Project Website: txstonecrest.com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Closures &amp; Detours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General News &amp; Updates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Project Email: stonecrest@ddmcc.net</a:t>
            </a: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37E0F1C-2E9F-45C3-AC43-F15E9F8A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165130"/>
            <a:ext cx="776014" cy="692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279CE-756C-4A9C-9DAC-147ADA1C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8" y="202034"/>
            <a:ext cx="4013369" cy="6453931"/>
          </a:xfrm>
          <a:prstGeom prst="rect">
            <a:avLst/>
          </a:prstGeom>
          <a:effectLst/>
        </p:spPr>
      </p:pic>
      <p:pic>
        <p:nvPicPr>
          <p:cNvPr id="7" name="Picture 4" descr="Town of Argyle, TX - Municipal Online Services">
            <a:extLst>
              <a:ext uri="{FF2B5EF4-FFF2-40B4-BE49-F238E27FC236}">
                <a16:creationId xmlns:a16="http://schemas.microsoft.com/office/drawing/2014/main" id="{CDB3AA17-B627-456F-B852-0E7B6A2B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60" y="3620050"/>
            <a:ext cx="2766391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07" y="237968"/>
            <a:ext cx="4218827" cy="6928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Project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007" y="1403117"/>
            <a:ext cx="8488218" cy="4051765"/>
          </a:xfrm>
        </p:spPr>
        <p:txBody>
          <a:bodyPr vert="horz" lIns="91440" tIns="45720" rIns="91440" bIns="45720" numCol="1" rtlCol="0">
            <a:normAutofit fontScale="925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/>
              <a:t>210 Calendar Days – not including weather days or material shortage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/>
              <a:t>(First) Full Southbound Lane reconstruction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/>
              <a:t>(Second) Full Northbound Lane reconstruction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/>
              <a:t>Traffic one-way Southbound for duration of project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/>
              <a:t>Speed limits strictly enforced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Access to driveways and side streets kept at all times with a few exceptions</a:t>
            </a:r>
          </a:p>
          <a:p>
            <a:pPr marL="800100" lvl="1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spc="50" dirty="0">
                <a:solidFill>
                  <a:schemeClr val="tx1"/>
                </a:solidFill>
              </a:rPr>
              <a:t>Residents will be notified of closures in advance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sz="1800" dirty="0"/>
              <a:t>Project Process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Barricades &amp; Detour Routes set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Mill out existing pavement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Treat subgrade with lime slurry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Place new concrete pavement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Minor ditch grading, no drainage reconstruction</a:t>
            </a:r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7AC48BA-F8CF-428A-953F-B4F717BC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165130"/>
            <a:ext cx="776014" cy="6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8094-AA0C-4875-8E71-47EA3434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11"/>
            <a:ext cx="10515600" cy="880217"/>
          </a:xfrm>
        </p:spPr>
        <p:txBody>
          <a:bodyPr>
            <a:normAutofit/>
          </a:bodyPr>
          <a:lstStyle/>
          <a:p>
            <a:r>
              <a:rPr lang="en-US" sz="3600" dirty="0"/>
              <a:t>Project scope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494AD9C-B601-4F7A-8152-544F2BA1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165130"/>
            <a:ext cx="776014" cy="692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B106E-E25F-4D5D-99B3-2B89EE0B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97" y="1378011"/>
            <a:ext cx="8560403" cy="410197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8ACA29-B459-4CFD-B0BF-38BA61A99B2D}"/>
              </a:ext>
            </a:extLst>
          </p:cNvPr>
          <p:cNvSpPr txBox="1">
            <a:spLocks/>
          </p:cNvSpPr>
          <p:nvPr/>
        </p:nvSpPr>
        <p:spPr>
          <a:xfrm>
            <a:off x="0" y="1951115"/>
            <a:ext cx="3751604" cy="295576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Width varies from 20’ to 22’ (10’ to 11’ lanes)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Remove Existing Asphalt &amp; Base Material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8” thick treated subgrade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8” thick concrete paving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Permanent striping will take place after pavement complete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1’ shoulder repair with Bermuda hydromulch</a:t>
            </a:r>
          </a:p>
        </p:txBody>
      </p:sp>
    </p:spTree>
    <p:extLst>
      <p:ext uri="{BB962C8B-B14F-4D97-AF65-F5344CB8AC3E}">
        <p14:creationId xmlns:p14="http://schemas.microsoft.com/office/powerpoint/2010/main" val="19756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8094-AA0C-4875-8E71-47EA3434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3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subcontractors</a:t>
            </a: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255A9B8-9821-49BA-8240-907260D0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165130"/>
            <a:ext cx="776014" cy="6928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EF47BA-5A51-4DE1-8EBA-A765B9880180}"/>
              </a:ext>
            </a:extLst>
          </p:cNvPr>
          <p:cNvSpPr txBox="1">
            <a:spLocks/>
          </p:cNvSpPr>
          <p:nvPr/>
        </p:nvSpPr>
        <p:spPr>
          <a:xfrm>
            <a:off x="388007" y="1461302"/>
            <a:ext cx="4373168" cy="3935395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Massey: Erosion Control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Buyers Barricades: Traffic Control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chemeClr val="bg1"/>
                </a:solidFill>
              </a:rPr>
              <a:t>Rockin</a:t>
            </a:r>
            <a:r>
              <a:rPr lang="en-US" sz="1800" dirty="0">
                <a:solidFill>
                  <a:schemeClr val="bg1"/>
                </a:solidFill>
              </a:rPr>
              <a:t> C Milling: Milling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Reliable Concrete Cutting: Saw &amp; Seal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Advanced Paving: Asphalt Paving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Stripe-A-Zone: Pavement Markings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</a:rPr>
              <a:t>Crossroads: Signs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chemeClr val="bg1"/>
                </a:solidFill>
              </a:rPr>
              <a:t>Greenscaping</a:t>
            </a:r>
            <a:r>
              <a:rPr lang="en-US" sz="1800" dirty="0">
                <a:solidFill>
                  <a:schemeClr val="bg1"/>
                </a:solidFill>
              </a:rPr>
              <a:t>: Seeding</a:t>
            </a:r>
          </a:p>
        </p:txBody>
      </p:sp>
      <p:pic>
        <p:nvPicPr>
          <p:cNvPr id="2050" name="Picture 2" descr="Argyle planning to reconstruct Stonecrest Road - Cross Timbers Gazette |  Southern Denton County | Flower Mound | News">
            <a:extLst>
              <a:ext uri="{FF2B5EF4-FFF2-40B4-BE49-F238E27FC236}">
                <a16:creationId xmlns:a16="http://schemas.microsoft.com/office/drawing/2014/main" id="{95A08142-2540-4BE7-8085-33A57111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8927"/>
            <a:ext cx="5324242" cy="33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5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472" y="269559"/>
            <a:ext cx="5111750" cy="1204912"/>
          </a:xfrm>
        </p:spPr>
        <p:txBody>
          <a:bodyPr/>
          <a:lstStyle/>
          <a:p>
            <a:pPr algn="ctr"/>
            <a:r>
              <a:rPr lang="en-US" sz="6000" dirty="0"/>
              <a:t>Questions</a:t>
            </a:r>
            <a:br>
              <a:rPr lang="en-US" dirty="0"/>
            </a:br>
            <a:endParaRPr lang="en-US" sz="800" dirty="0"/>
          </a:p>
        </p:txBody>
      </p:sp>
      <p:pic>
        <p:nvPicPr>
          <p:cNvPr id="4098" name="Picture 2" descr="DDM Construction Corporation - Home | Facebook">
            <a:extLst>
              <a:ext uri="{FF2B5EF4-FFF2-40B4-BE49-F238E27FC236}">
                <a16:creationId xmlns:a16="http://schemas.microsoft.com/office/drawing/2014/main" id="{B5F9A17B-98AB-4CBF-A63C-40C549F1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0" y="2333625"/>
            <a:ext cx="41814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wn of Argyle, TX - Municipal Online Services">
            <a:extLst>
              <a:ext uri="{FF2B5EF4-FFF2-40B4-BE49-F238E27FC236}">
                <a16:creationId xmlns:a16="http://schemas.microsoft.com/office/drawing/2014/main" id="{F610B9E4-5705-45DC-9951-13148A0D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57" y="3647667"/>
            <a:ext cx="2766391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C4B8AB-06B4-4C49-B0D1-D78EA93A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348" y="3647667"/>
            <a:ext cx="2547227" cy="25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9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9E6DF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16c05727-aa75-4e4a-9b5f-8a80a1165891"/>
    <ds:schemaRef ds:uri="230e9df3-be65-4c73-a93b-d1236ebd677e"/>
    <ds:schemaRef ds:uri="http://www.w3.org/XML/1998/namespac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234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Tenorite</vt:lpstr>
      <vt:lpstr>Office Theme</vt:lpstr>
      <vt:lpstr>City of Argyle Stonecrest Road Roadway improvements</vt:lpstr>
      <vt:lpstr>General Info</vt:lpstr>
      <vt:lpstr>Project Scope</vt:lpstr>
      <vt:lpstr>Project scope</vt:lpstr>
      <vt:lpstr>subcontractors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Earthwork &amp; Paving Execution</dc:title>
  <dc:creator>Jett DeRiso</dc:creator>
  <cp:lastModifiedBy>Jett DeRiso</cp:lastModifiedBy>
  <cp:revision>11</cp:revision>
  <cp:lastPrinted>2022-04-07T17:28:12Z</cp:lastPrinted>
  <dcterms:created xsi:type="dcterms:W3CDTF">2022-04-05T14:39:36Z</dcterms:created>
  <dcterms:modified xsi:type="dcterms:W3CDTF">2022-04-14T22:03:34Z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