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5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9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7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9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2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4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6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EAF5B-7CFF-4F41-A4E9-B60BA078514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308B-1DA6-4F78-B5DB-B175A8CDF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orses in a fence&#10;&#10;Description automatically generated with medium confidence">
            <a:extLst>
              <a:ext uri="{FF2B5EF4-FFF2-40B4-BE49-F238E27FC236}">
                <a16:creationId xmlns:a16="http://schemas.microsoft.com/office/drawing/2014/main" id="{ABC1E7FA-15CE-4475-8749-6BA77BFE1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/>
          <a:stretch/>
        </p:blipFill>
        <p:spPr>
          <a:xfrm>
            <a:off x="0" y="0"/>
            <a:ext cx="9144000" cy="648126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72880E-29D6-4361-ABD6-D79240C29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27509"/>
            <a:ext cx="7772400" cy="196442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venir Next LT Pro Demi" panose="020B0704020202020204" pitchFamily="34" charset="0"/>
                <a:cs typeface="Arial" panose="020B0604020202020204" pitchFamily="34" charset="0"/>
              </a:rPr>
              <a:t>Stonecrest Reconstruction Community Meeting</a:t>
            </a:r>
            <a:br>
              <a:rPr lang="en-US" sz="4000" dirty="0">
                <a:latin typeface="Avenir Next LT Pro Demi" panose="020B07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venir Next LT Pro Demi" panose="020B07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venir Next LT Pro" panose="020B0504020202020204" pitchFamily="34" charset="0"/>
                <a:cs typeface="Arial" panose="020B0604020202020204" pitchFamily="34" charset="0"/>
              </a:rPr>
              <a:t>April 21, 2022</a:t>
            </a:r>
            <a:endParaRPr lang="en-US" sz="4000" dirty="0">
              <a:latin typeface="Avenir Next LT Pro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BD920-08A5-40DF-B16C-B11B4FDEE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28" y="146367"/>
            <a:ext cx="2837344" cy="2408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9BC096-95C4-4F21-ACD8-A3E12FD1BAE5}"/>
              </a:ext>
            </a:extLst>
          </p:cNvPr>
          <p:cNvSpPr/>
          <p:nvPr/>
        </p:nvSpPr>
        <p:spPr>
          <a:xfrm>
            <a:off x="0" y="6481267"/>
            <a:ext cx="9144000" cy="376733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0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6535D8-1A68-4ABF-AC22-CC89415DEFDD}"/>
              </a:ext>
            </a:extLst>
          </p:cNvPr>
          <p:cNvSpPr/>
          <p:nvPr/>
        </p:nvSpPr>
        <p:spPr>
          <a:xfrm>
            <a:off x="0" y="6481267"/>
            <a:ext cx="9144000" cy="376733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Avenir Next LT Pro" panose="020B0504020202020204" pitchFamily="34" charset="0"/>
                <a:cs typeface="Arial" panose="020B0604020202020204" pitchFamily="34" charset="0"/>
              </a:rPr>
              <a:t>April 21,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4E2A3-EBDB-4F1D-8238-2A3B4C572304}"/>
              </a:ext>
            </a:extLst>
          </p:cNvPr>
          <p:cNvSpPr/>
          <p:nvPr/>
        </p:nvSpPr>
        <p:spPr>
          <a:xfrm>
            <a:off x="0" y="0"/>
            <a:ext cx="9144000" cy="950976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  <a:t>Stonecrest Reconstruction Community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D59A5-9E10-4296-A166-EFB1EDAB6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95" y="6078931"/>
            <a:ext cx="917705" cy="779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2EAB3-41BB-4B98-A5CE-83BECC997035}"/>
              </a:ext>
            </a:extLst>
          </p:cNvPr>
          <p:cNvSpPr txBox="1"/>
          <p:nvPr/>
        </p:nvSpPr>
        <p:spPr>
          <a:xfrm>
            <a:off x="491990" y="1353312"/>
            <a:ext cx="81491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Introductions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1.	Town of Argyle officials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2.	Denton County officials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3.	Freese and Nichols representatives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4.	DDM personnel 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Project history and funding sources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1.	2022 Street program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2.	Interlocal agreement with Denton County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3.	Design criteria 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4.	Project Bid 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Avenir Next LT Pro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A2453-8E71-4B3F-B19F-5D7B9CD44D04}"/>
              </a:ext>
            </a:extLst>
          </p:cNvPr>
          <p:cNvSpPr/>
          <p:nvPr/>
        </p:nvSpPr>
        <p:spPr>
          <a:xfrm>
            <a:off x="0" y="76200"/>
            <a:ext cx="9133114" cy="783771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6535D8-1A68-4ABF-AC22-CC89415DEFDD}"/>
              </a:ext>
            </a:extLst>
          </p:cNvPr>
          <p:cNvSpPr/>
          <p:nvPr/>
        </p:nvSpPr>
        <p:spPr>
          <a:xfrm>
            <a:off x="0" y="6481267"/>
            <a:ext cx="9144000" cy="376733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Avenir Next LT Pro" panose="020B0504020202020204" pitchFamily="34" charset="0"/>
                <a:cs typeface="Arial" panose="020B0604020202020204" pitchFamily="34" charset="0"/>
              </a:rPr>
              <a:t>April 21,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4E2A3-EBDB-4F1D-8238-2A3B4C572304}"/>
              </a:ext>
            </a:extLst>
          </p:cNvPr>
          <p:cNvSpPr/>
          <p:nvPr/>
        </p:nvSpPr>
        <p:spPr>
          <a:xfrm>
            <a:off x="0" y="0"/>
            <a:ext cx="9144000" cy="950976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  <a:t>Stonecrest Reconstruction Community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D59A5-9E10-4296-A166-EFB1EDAB6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95" y="6078931"/>
            <a:ext cx="917705" cy="779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2EAB3-41BB-4B98-A5CE-83BECC997035}"/>
              </a:ext>
            </a:extLst>
          </p:cNvPr>
          <p:cNvSpPr txBox="1"/>
          <p:nvPr/>
        </p:nvSpPr>
        <p:spPr>
          <a:xfrm>
            <a:off x="599846" y="1263341"/>
            <a:ext cx="81491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latin typeface="Avenir Next LT Pro" panose="020B0504020202020204" pitchFamily="34" charset="0"/>
              </a:rPr>
              <a:t>Funding for the 2022 Street Program comes from the $3.25 million CO issued in December of 2021. This funding was earmarked for the improvement of four roads: Stonecrest, C. Taylor, Hickory Hill and Frenchtown. A revised cost estimate places doing all the roads over $5 million. </a:t>
            </a:r>
          </a:p>
          <a:p>
            <a:pPr marL="342900" indent="-342900">
              <a:buFontTx/>
              <a:buChar char="-"/>
            </a:pPr>
            <a:endParaRPr lang="en-US" sz="2000" b="0" i="0" u="none" strike="noStrike" baseline="0" dirty="0">
              <a:solidFill>
                <a:srgbClr val="000000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venir Next LT Pro" panose="020B0504020202020204" pitchFamily="34" charset="0"/>
              </a:rPr>
              <a:t>The Town of Argyle and Denton County have entered into an interlocal agreement for the reconstruction of Stonecrest from FM 407 to the Flower Mound Town limits.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venir Next LT Pro" panose="020B0504020202020204" pitchFamily="34" charset="0"/>
              </a:rPr>
              <a:t>The town engineer has determined that the overall length of the project is 9,175 linear feet.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venir Next LT Pro" panose="020B0504020202020204" pitchFamily="34" charset="0"/>
              </a:rPr>
              <a:t>The County share is 2,510 linear feet or 27.4% of the overall project length with a cap of $496,421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latin typeface="Avenir Next LT Pro" panose="020B0504020202020204" pitchFamily="34" charset="0"/>
              </a:rPr>
              <a:t>The Town of Argyle share of the project would be 6,665 linear feet or 72.6% of the overall project cost. 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Avenir Next LT Pro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A2453-8E71-4B3F-B19F-5D7B9CD44D04}"/>
              </a:ext>
            </a:extLst>
          </p:cNvPr>
          <p:cNvSpPr/>
          <p:nvPr/>
        </p:nvSpPr>
        <p:spPr>
          <a:xfrm>
            <a:off x="0" y="76200"/>
            <a:ext cx="9133114" cy="783771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2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6535D8-1A68-4ABF-AC22-CC89415DEFDD}"/>
              </a:ext>
            </a:extLst>
          </p:cNvPr>
          <p:cNvSpPr/>
          <p:nvPr/>
        </p:nvSpPr>
        <p:spPr>
          <a:xfrm>
            <a:off x="0" y="6481267"/>
            <a:ext cx="9144000" cy="376733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Avenir Next LT Pro" panose="020B0504020202020204" pitchFamily="34" charset="0"/>
                <a:cs typeface="Arial" panose="020B0604020202020204" pitchFamily="34" charset="0"/>
              </a:rPr>
              <a:t>April 21,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4E2A3-EBDB-4F1D-8238-2A3B4C572304}"/>
              </a:ext>
            </a:extLst>
          </p:cNvPr>
          <p:cNvSpPr/>
          <p:nvPr/>
        </p:nvSpPr>
        <p:spPr>
          <a:xfrm>
            <a:off x="0" y="0"/>
            <a:ext cx="9144000" cy="950976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  <a:t>Stonecrest Reconstruction Community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D59A5-9E10-4296-A166-EFB1EDAB6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95" y="6078931"/>
            <a:ext cx="917705" cy="7790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2EAB3-41BB-4B98-A5CE-83BECC997035}"/>
              </a:ext>
            </a:extLst>
          </p:cNvPr>
          <p:cNvSpPr txBox="1"/>
          <p:nvPr/>
        </p:nvSpPr>
        <p:spPr>
          <a:xfrm>
            <a:off x="599846" y="1360627"/>
            <a:ext cx="814913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latin typeface="Avenir Next LT Pro" panose="020B0504020202020204" pitchFamily="34" charset="0"/>
              </a:rPr>
              <a:t>Town and County staff opened bids on the project on March 1, 2021.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Avenir Next LT Pro" panose="020B0504020202020204" pitchFamily="34" charset="0"/>
              </a:rPr>
              <a:t>The town received nine bids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Avenir Next LT Pro" panose="020B0504020202020204" pitchFamily="34" charset="0"/>
              </a:rPr>
              <a:t>Lowest bidder for asphalt was </a:t>
            </a:r>
            <a:r>
              <a:rPr lang="en-US" sz="2400" dirty="0" err="1">
                <a:latin typeface="Avenir Next LT Pro" panose="020B0504020202020204" pitchFamily="34" charset="0"/>
              </a:rPr>
              <a:t>Jagoe</a:t>
            </a:r>
            <a:r>
              <a:rPr lang="en-US" sz="2400" dirty="0">
                <a:latin typeface="Avenir Next LT Pro" panose="020B0504020202020204" pitchFamily="34" charset="0"/>
              </a:rPr>
              <a:t> Public Company, at $1,798,946</a:t>
            </a:r>
          </a:p>
          <a:p>
            <a:pPr marL="800100" lvl="1" indent="-342900">
              <a:buFontTx/>
              <a:buChar char="-"/>
            </a:pPr>
            <a:r>
              <a:rPr lang="en-US" sz="2400" dirty="0">
                <a:latin typeface="Avenir Next LT Pro" panose="020B0504020202020204" pitchFamily="34" charset="0"/>
              </a:rPr>
              <a:t>Lowest bidder for concrete was DDM at $2,303,726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venir Next LT Pro" panose="020B0504020202020204" pitchFamily="34" charset="0"/>
              </a:rPr>
              <a:t>The base project was for an asphalt road with 8 inches of cement tread subgrade and 8 inches of asphalt. Concrete road with 8 inches of cement tread subgrade and 8 inches of concrete.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Avenir Next LT Pro" panose="020B0504020202020204" pitchFamily="34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Avenir Next LT Pro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A2453-8E71-4B3F-B19F-5D7B9CD44D04}"/>
              </a:ext>
            </a:extLst>
          </p:cNvPr>
          <p:cNvSpPr/>
          <p:nvPr/>
        </p:nvSpPr>
        <p:spPr>
          <a:xfrm>
            <a:off x="0" y="76200"/>
            <a:ext cx="9133114" cy="783771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6535D8-1A68-4ABF-AC22-CC89415DEFDD}"/>
              </a:ext>
            </a:extLst>
          </p:cNvPr>
          <p:cNvSpPr/>
          <p:nvPr/>
        </p:nvSpPr>
        <p:spPr>
          <a:xfrm>
            <a:off x="0" y="6481267"/>
            <a:ext cx="9144000" cy="376733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latin typeface="Avenir Next LT Pro" panose="020B0504020202020204" pitchFamily="34" charset="0"/>
                <a:cs typeface="Arial" panose="020B0604020202020204" pitchFamily="34" charset="0"/>
              </a:rPr>
              <a:t>April 21,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4E2A3-EBDB-4F1D-8238-2A3B4C572304}"/>
              </a:ext>
            </a:extLst>
          </p:cNvPr>
          <p:cNvSpPr/>
          <p:nvPr/>
        </p:nvSpPr>
        <p:spPr>
          <a:xfrm>
            <a:off x="0" y="0"/>
            <a:ext cx="9144000" cy="950976"/>
          </a:xfrm>
          <a:prstGeom prst="rect">
            <a:avLst/>
          </a:prstGeom>
          <a:solidFill>
            <a:srgbClr val="7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venir Next LT Pro" panose="020B0504020202020204" pitchFamily="34" charset="0"/>
                <a:cs typeface="Arial" panose="020B0604020202020204" pitchFamily="34" charset="0"/>
              </a:rPr>
              <a:t>Stonecrest Reconstruction Community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D59A5-9E10-4296-A166-EFB1EDAB6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95" y="6078931"/>
            <a:ext cx="917705" cy="7790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8A2453-8E71-4B3F-B19F-5D7B9CD44D04}"/>
              </a:ext>
            </a:extLst>
          </p:cNvPr>
          <p:cNvSpPr/>
          <p:nvPr/>
        </p:nvSpPr>
        <p:spPr>
          <a:xfrm>
            <a:off x="0" y="76200"/>
            <a:ext cx="9133114" cy="783771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07529C-91F1-4EB9-94A6-A62CC2F1E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76" y="1140355"/>
            <a:ext cx="6565961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83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317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Avenir Next LT Pro</vt:lpstr>
      <vt:lpstr>Avenir Next LT Pro Demi</vt:lpstr>
      <vt:lpstr>Calibri</vt:lpstr>
      <vt:lpstr>Calibri Light</vt:lpstr>
      <vt:lpstr>Office Theme</vt:lpstr>
      <vt:lpstr>Stonecrest Reconstruction Community Meeting  April 21,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Council Meeting January 3, 2022</dc:title>
  <dc:creator>Nabila Nur</dc:creator>
  <cp:lastModifiedBy>Julia Falcon</cp:lastModifiedBy>
  <cp:revision>22</cp:revision>
  <dcterms:created xsi:type="dcterms:W3CDTF">2022-03-22T21:22:32Z</dcterms:created>
  <dcterms:modified xsi:type="dcterms:W3CDTF">2022-04-21T16:34:37Z</dcterms:modified>
</cp:coreProperties>
</file>